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4"/>
    <p:sldMasterId id="2147483657"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Roboto"/>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3.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obot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application-element.html" TargetMode="External"/><Relationship Id="rId3" Type="http://schemas.openxmlformats.org/officeDocument/2006/relationships/hyperlink" Target="https://developer.android.com/guide/topics/manifest/activity-element.html" TargetMode="External"/><Relationship Id="rId4" Type="http://schemas.openxmlformats.org/officeDocument/2006/relationships/hyperlink" Target="https://developer.android.com/guide/topics/manifest/service-element.html" TargetMode="External"/><Relationship Id="rId5" Type="http://schemas.openxmlformats.org/officeDocument/2006/relationships/hyperlink" Target="https://developer.android.com/guide/topics/manifest/receiver-element.html" TargetMode="External"/><Relationship Id="rId6" Type="http://schemas.openxmlformats.org/officeDocument/2006/relationships/hyperlink" Target="https://developer.android.com/guide/topics/manifest/provider-element.html" TargetMode="External"/><Relationship Id="rId7" Type="http://schemas.openxmlformats.org/officeDocument/2006/relationships/hyperlink" Target="https://developer.android.com/guide/topics/manifest/activity-element.html" TargetMode="External"/><Relationship Id="rId8" Type="http://schemas.openxmlformats.org/officeDocument/2006/relationships/hyperlink" Target="https://developer.android.com/reference/android/app/Activity.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intent-filter-element.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sdk-element.html#ApiLevels" TargetMode="External"/><Relationship Id="rId3" Type="http://schemas.openxmlformats.org/officeDocument/2006/relationships/hyperlink" Target="https://developer.android.com/guide/topics/manifest/uses-feature-element.html#require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permission-element.html" TargetMode="External"/><Relationship Id="rId3" Type="http://schemas.openxmlformats.org/officeDocument/2006/relationships/hyperlink" Target="https://developer.android.com/guide/topics/manifest/manifest-intro.html" TargetMode="External"/><Relationship Id="rId4" Type="http://schemas.openxmlformats.org/officeDocument/2006/relationships/hyperlink" Target="https://developer.android.com/reference/android/Manifest.permission.html#SEND_SM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app/Activity.html" TargetMode="External"/><Relationship Id="rId3" Type="http://schemas.openxmlformats.org/officeDocument/2006/relationships/hyperlink" Target="https://developer.android.com/reference/android/app/Activity.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jetpack/docs/guide#truth"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1" Type="http://schemas.openxmlformats.org/officeDocument/2006/relationships/hyperlink" Target="https://developer.android.com/reference/android/view/ViewGroup.html" TargetMode="External"/><Relationship Id="rId10" Type="http://schemas.openxmlformats.org/officeDocument/2006/relationships/hyperlink" Target="https://developer.android.com/reference/android/view/View.html" TargetMode="External"/><Relationship Id="rId13" Type="http://schemas.openxmlformats.org/officeDocument/2006/relationships/hyperlink" Target="https://developer.android.com/reference/android/widget/LinearLayout.html" TargetMode="External"/><Relationship Id="rId12" Type="http://schemas.openxmlformats.org/officeDocument/2006/relationships/hyperlink" Target="https://developer.android.com/reference/android/view/ViewGroup.html" TargetMode="External"/><Relationship Id="rId1" Type="http://schemas.openxmlformats.org/officeDocument/2006/relationships/notesMaster" Target="../notesMasters/notesMaster1.xml"/><Relationship Id="rId2" Type="http://schemas.openxmlformats.org/officeDocument/2006/relationships/hyperlink" Target="https://developer.android.com/guide/components/activities.html" TargetMode="External"/><Relationship Id="rId3" Type="http://schemas.openxmlformats.org/officeDocument/2006/relationships/hyperlink" Target="https://developer.android.com/reference/android/view/View.html" TargetMode="External"/><Relationship Id="rId4" Type="http://schemas.openxmlformats.org/officeDocument/2006/relationships/hyperlink" Target="https://developer.android.com/reference/android/view/ViewGroup.html" TargetMode="External"/><Relationship Id="rId9" Type="http://schemas.openxmlformats.org/officeDocument/2006/relationships/hyperlink" Target="https://developer.android.com/reference/android/view/ViewGroup.html" TargetMode="External"/><Relationship Id="rId15" Type="http://schemas.openxmlformats.org/officeDocument/2006/relationships/hyperlink" Target="https://developer.android.com/reference/androidx/constraintlayout/widget/ConstraintLayout.html" TargetMode="External"/><Relationship Id="rId14" Type="http://schemas.openxmlformats.org/officeDocument/2006/relationships/hyperlink" Target="https://developer.android.com/reference/androidx/constraintlayout/widget/ConstraintLayout.html" TargetMode="External"/><Relationship Id="rId5" Type="http://schemas.openxmlformats.org/officeDocument/2006/relationships/hyperlink" Target="https://developer.android.com/reference/android/view/View.html" TargetMode="External"/><Relationship Id="rId6" Type="http://schemas.openxmlformats.org/officeDocument/2006/relationships/hyperlink" Target="https://developer.android.com/reference/android/view/View.html" TargetMode="External"/><Relationship Id="rId7" Type="http://schemas.openxmlformats.org/officeDocument/2006/relationships/hyperlink" Target="https://developer.android.com/reference/android/widget/Button.html" TargetMode="External"/><Relationship Id="rId8" Type="http://schemas.openxmlformats.org/officeDocument/2006/relationships/hyperlink" Target="https://developer.android.com/reference/android/widget/TextView.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write/layout-editor.html" TargetMode="External"/><Relationship Id="rId3" Type="http://schemas.openxmlformats.org/officeDocument/2006/relationships/hyperlink" Target="https://developer.android.com/reference/android/widget/LinearLayout.html" TargetMode="External"/><Relationship Id="rId4" Type="http://schemas.openxmlformats.org/officeDocument/2006/relationships/hyperlink" Target="https://developer.android.com/reference/android/widget/TextView.html" TargetMode="External"/><Relationship Id="rId5" Type="http://schemas.openxmlformats.org/officeDocument/2006/relationships/hyperlink" Target="https://developer.android.com/reference/android/widget/Button.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app/Activity.html#onCreate(android.os.Bundl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Group.LayoutParams.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html#getLeft()" TargetMode="External"/><Relationship Id="rId3" Type="http://schemas.openxmlformats.org/officeDocument/2006/relationships/hyperlink" Target="https://developer.android.com/reference/android/view/View.html#getTop()"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widget/AdapterView.html" TargetMode="External"/><Relationship Id="rId3" Type="http://schemas.openxmlformats.org/officeDocument/2006/relationships/hyperlink" Target="https://developer.android.com/reference/android/widget/AdapterView.html" TargetMode="External"/><Relationship Id="rId4" Type="http://schemas.openxmlformats.org/officeDocument/2006/relationships/hyperlink" Target="https://developer.android.com/reference/android/widget/Adapter.html" TargetMode="External"/><Relationship Id="rId5" Type="http://schemas.openxmlformats.org/officeDocument/2006/relationships/hyperlink" Target="https://developer.android.com/reference/android/widget/Adapter.html" TargetMode="External"/><Relationship Id="rId6" Type="http://schemas.openxmlformats.org/officeDocument/2006/relationships/hyperlink" Target="https://developer.android.com/reference/android/widget/AdapterView.html" TargetMode="External"/><Relationship Id="rId7" Type="http://schemas.openxmlformats.org/officeDocument/2006/relationships/hyperlink" Target="https://developer.android.com/reference/android/widget/Adapter.html" TargetMode="External"/><Relationship Id="rId8" Type="http://schemas.openxmlformats.org/officeDocument/2006/relationships/hyperlink" Target="https://developer.android.com/reference/android/widget/AdapterView.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Manifest.permission.html#INTERNET"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e82ee3b88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e82ee3b88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5e82ee3b88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e82ee3b88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e82ee3b88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5e82ee3b88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e82ee3b8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e82ee3b88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 components are the essential building blocks of an Android app. Each component is an entry point through which the system or a user can enter your app. There are four different types of app components:</a:t>
            </a:r>
            <a:endParaRPr/>
          </a:p>
          <a:p>
            <a:pPr indent="0" lvl="0" marL="0" rtl="0" algn="l">
              <a:spcBef>
                <a:spcPts val="0"/>
              </a:spcBef>
              <a:spcAft>
                <a:spcPts val="0"/>
              </a:spcAft>
              <a:buNone/>
            </a:pPr>
            <a:r>
              <a:rPr lang="sv-SE"/>
              <a:t>(go over each)</a:t>
            </a:r>
            <a:endParaRPr/>
          </a:p>
        </p:txBody>
      </p:sp>
      <p:sp>
        <p:nvSpPr>
          <p:cNvPr id="170" name="Google Shape;170;g5e82ee3b88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e82ee3b88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e82ee3b88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 activity is the entry point for interacting with the user. It represents a single screen with a user interface.(2)  For example, an email app might have one activity that shows a list of new emails, another activity to compose an email, and another activity for reading emails. Although the activities work together to form a cohesive user experience, each one is independent. As such, a different app can start any one of these activities if the app allows it. For example, a camera app can start the activity in the email app that composes new mail to allow the user to share a picture.</a:t>
            </a:r>
            <a:endParaRPr/>
          </a:p>
          <a:p>
            <a:pPr indent="0" lvl="0" marL="0" rtl="0" algn="l">
              <a:spcBef>
                <a:spcPts val="0"/>
              </a:spcBef>
              <a:spcAft>
                <a:spcPts val="0"/>
              </a:spcAft>
              <a:buNone/>
            </a:pPr>
            <a:r>
              <a:rPr lang="sv-SE"/>
              <a:t>Activities keep track of what is currently on screen to ensure that the system keeps running the process that is hosting the activity. They know that previously used processes contain things the user may return to (stopped activities), and thus more highly prioritize keeping those processes around.</a:t>
            </a:r>
            <a:endParaRPr/>
          </a:p>
          <a:p>
            <a:pPr indent="0" lvl="0" marL="0" rtl="0" algn="l">
              <a:spcBef>
                <a:spcPts val="0"/>
              </a:spcBef>
              <a:spcAft>
                <a:spcPts val="0"/>
              </a:spcAft>
              <a:buNone/>
            </a:pPr>
            <a:r>
              <a:rPr lang="sv-SE"/>
              <a:t>They helo the app handle having its process killed so the user can return to activities with their previous state restored.</a:t>
            </a:r>
            <a:endParaRPr/>
          </a:p>
          <a:p>
            <a:pPr indent="0" lvl="0" marL="0" rtl="0" algn="l">
              <a:spcBef>
                <a:spcPts val="0"/>
              </a:spcBef>
              <a:spcAft>
                <a:spcPts val="0"/>
              </a:spcAft>
              <a:buNone/>
            </a:pPr>
            <a:r>
              <a:rPr lang="sv-SE"/>
              <a:t>They provide a way for apps to implement user flows between each other, and for the system to coordinate these flows.</a:t>
            </a:r>
            <a:endParaRPr/>
          </a:p>
        </p:txBody>
      </p:sp>
      <p:sp>
        <p:nvSpPr>
          <p:cNvPr id="178" name="Google Shape;178;g5e82ee3b88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e82ee3b88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e82ee3b88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 </a:t>
            </a:r>
            <a:r>
              <a:rPr i="1" lang="sv-SE">
                <a:solidFill>
                  <a:srgbClr val="202124"/>
                </a:solidFill>
                <a:highlight>
                  <a:srgbClr val="FFFFFF"/>
                </a:highlight>
                <a:latin typeface="Roboto"/>
                <a:ea typeface="Roboto"/>
                <a:cs typeface="Roboto"/>
                <a:sym typeface="Roboto"/>
              </a:rPr>
              <a:t>service</a:t>
            </a:r>
            <a:r>
              <a:rPr lang="sv-SE">
                <a:solidFill>
                  <a:srgbClr val="202124"/>
                </a:solidFill>
                <a:highlight>
                  <a:srgbClr val="FFFFFF"/>
                </a:highlight>
                <a:latin typeface="Roboto"/>
                <a:ea typeface="Roboto"/>
                <a:cs typeface="Roboto"/>
                <a:sym typeface="Roboto"/>
              </a:rPr>
              <a:t> is a general-purpose entry point for keeping an app running in the background. It is a component that runs in the background to perform long-running operations or to perform work for remote processes. A service does not provide a user interface. For example, a service might play music in the background while the user is in a different app, or it might fetch data over the network without blocking user interaction with an activity. Another component, such as an activity, can start the service and let it run or bind to it in order to interact with it.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Started services tell the system to keep them running until their work is completed. Some services, like, Music playback aee something the user is directly aware of, so the app maintains a constant notification to tell the user about it; in this case the system knows that it should try really hard to keep that service's process running, because the user will be unhappy if it goes away. A regular background service is not something the user is directly aware as running, so the system has more freedom in managing its process - killing it if resources are needed.</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Bound services run because some other app has said that it wants to make use of the service. This is basically the service providing an API to another process. The system thus knows there is a dependency between these processes, so if process A is bound to a service in process B, it knows that it needs to keep process B (and its service) running for A.Many other core system features are all built as services that applications implement and the system binds to when they should be running.</a:t>
            </a:r>
            <a:endParaRPr/>
          </a:p>
        </p:txBody>
      </p:sp>
      <p:sp>
        <p:nvSpPr>
          <p:cNvPr id="186" name="Google Shape;186;g5e82ee3b88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e82ee3b8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e82ee3b88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broadcast receiver is a component that enables the system to deliver events to the app outside of a regular user flow, allowing the app to respond to system-wide broadcast announcements. Because broadcast receivers are another well-defined entry into the app, the system can deliver broadcasts even to apps that aren't currently running. Many broadcasts originate from the system—for example, a broadcast announcing that the screen has turned off, the battery is low, or a picture was captured. Apps can also initiate broadcasts—for example, to let other apps know that some data has been downloaded to the device and is available for them to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Although broadcast receivers don't display a user interface, they may create a status bar notification to alert the user when a broadcast event occurs. More commonly, a broadcast receiver is just a gateway to other components and is intended to do a very minimal amount of work. For instance, it might launch a service to perform background processing.</a:t>
            </a:r>
            <a:endParaRPr/>
          </a:p>
          <a:p>
            <a:pPr indent="0" lvl="0" marL="0" rtl="0" algn="l">
              <a:spcBef>
                <a:spcPts val="0"/>
              </a:spcBef>
              <a:spcAft>
                <a:spcPts val="0"/>
              </a:spcAft>
              <a:buNone/>
            </a:pPr>
            <a:r>
              <a:t/>
            </a:r>
            <a:endParaRPr/>
          </a:p>
        </p:txBody>
      </p:sp>
      <p:sp>
        <p:nvSpPr>
          <p:cNvPr id="194" name="Google Shape;194;g5e82ee3b88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82ee3b88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82ee3b88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 </a:t>
            </a:r>
            <a:r>
              <a:rPr i="1" lang="sv-SE">
                <a:solidFill>
                  <a:srgbClr val="202124"/>
                </a:solidFill>
                <a:highlight>
                  <a:srgbClr val="FFFFFF"/>
                </a:highlight>
                <a:latin typeface="Roboto"/>
                <a:ea typeface="Roboto"/>
                <a:cs typeface="Roboto"/>
                <a:sym typeface="Roboto"/>
              </a:rPr>
              <a:t>content provider</a:t>
            </a:r>
            <a:r>
              <a:rPr lang="sv-SE">
                <a:solidFill>
                  <a:srgbClr val="202124"/>
                </a:solidFill>
                <a:highlight>
                  <a:srgbClr val="FFFFFF"/>
                </a:highlight>
                <a:latin typeface="Roboto"/>
                <a:ea typeface="Roboto"/>
                <a:cs typeface="Roboto"/>
                <a:sym typeface="Roboto"/>
              </a:rPr>
              <a:t> manages a shared set of app data that you can store in any persistent storage location that your app can access - files, database, web resources. Through the content provider, other apps can query or modify the data if the content provider allows it. For example, the Android system provides a content provider that manages the user's contact information.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To the system, a content provider is an entry point into an app for publishing named data items, identified by a URI scheme. Thus an app can decide how it wants to map the data it contains to a URI namespace, handing out those URIs to other entities which can in turn use them to access the data. URIs can persist after their apps have exited. The system only needs to make sure that an owning app is still running when it has to retrieve the app's data from the corresponding URI.</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900"/>
              </a:spcBef>
              <a:spcAft>
                <a:spcPts val="900"/>
              </a:spcAft>
              <a:buNone/>
            </a:pPr>
            <a:r>
              <a:rPr lang="sv-SE">
                <a:solidFill>
                  <a:srgbClr val="202124"/>
                </a:solidFill>
                <a:highlight>
                  <a:srgbClr val="FFFFFF"/>
                </a:highlight>
                <a:latin typeface="Roboto"/>
                <a:ea typeface="Roboto"/>
                <a:cs typeface="Roboto"/>
                <a:sym typeface="Roboto"/>
              </a:rPr>
              <a:t>These URIs also provide an important fine-grained security model. For example, an app can place the URI for an image it has on the clipboard, but leave its content provider locked up so that other apps cannot freely access it. When a second app attempts to access that URI on the clipboard, the system can allow that app to access the data via a temporary </a:t>
            </a:r>
            <a:r>
              <a:rPr i="1" lang="sv-SE">
                <a:solidFill>
                  <a:srgbClr val="202124"/>
                </a:solidFill>
                <a:highlight>
                  <a:srgbClr val="FFFFFF"/>
                </a:highlight>
                <a:latin typeface="Roboto"/>
                <a:ea typeface="Roboto"/>
                <a:cs typeface="Roboto"/>
                <a:sym typeface="Roboto"/>
              </a:rPr>
              <a:t>URI permission grant</a:t>
            </a:r>
            <a:r>
              <a:rPr lang="sv-SE">
                <a:solidFill>
                  <a:srgbClr val="202124"/>
                </a:solidFill>
                <a:highlight>
                  <a:srgbClr val="FFFFFF"/>
                </a:highlight>
                <a:latin typeface="Roboto"/>
                <a:ea typeface="Roboto"/>
                <a:cs typeface="Roboto"/>
                <a:sym typeface="Roboto"/>
              </a:rPr>
              <a:t> so that it is allowed to access the data only behind that URI, but nothing else in the second app.</a:t>
            </a:r>
            <a:endParaRPr/>
          </a:p>
        </p:txBody>
      </p:sp>
      <p:sp>
        <p:nvSpPr>
          <p:cNvPr id="202" name="Google Shape;202;g5e82ee3b88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82ee3b88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e82ee3b88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 unique aspect of the Android system design is that any app can start another app’s component. Because the system runs each app in a separate process with file permissions that restrict access to other apps, your app cannot directly activate a component from another app. However, the Android system can. To activate a component in another app, deliver a message to the system that specifies your </a:t>
            </a:r>
            <a:r>
              <a:rPr i="1" lang="sv-SE">
                <a:solidFill>
                  <a:srgbClr val="202124"/>
                </a:solidFill>
                <a:highlight>
                  <a:srgbClr val="FFFFFF"/>
                </a:highlight>
                <a:latin typeface="Roboto"/>
                <a:ea typeface="Roboto"/>
                <a:cs typeface="Roboto"/>
                <a:sym typeface="Roboto"/>
              </a:rPr>
              <a:t>intent</a:t>
            </a:r>
            <a:r>
              <a:rPr lang="sv-SE">
                <a:solidFill>
                  <a:srgbClr val="202124"/>
                </a:solidFill>
                <a:highlight>
                  <a:srgbClr val="FFFFFF"/>
                </a:highlight>
                <a:latin typeface="Roboto"/>
                <a:ea typeface="Roboto"/>
                <a:cs typeface="Roboto"/>
                <a:sym typeface="Roboto"/>
              </a:rPr>
              <a:t> to start a particular component.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activities, services, and broadcast receivers—are activated by an asynchronous message called an </a:t>
            </a:r>
            <a:r>
              <a:rPr i="1" lang="sv-SE">
                <a:solidFill>
                  <a:srgbClr val="202124"/>
                </a:solidFill>
                <a:highlight>
                  <a:srgbClr val="FFFFFF"/>
                </a:highlight>
                <a:latin typeface="Roboto"/>
                <a:ea typeface="Roboto"/>
                <a:cs typeface="Roboto"/>
                <a:sym typeface="Roboto"/>
              </a:rPr>
              <a:t>intent</a:t>
            </a:r>
            <a:r>
              <a:rPr lang="sv-SE">
                <a:solidFill>
                  <a:srgbClr val="202124"/>
                </a:solidFill>
                <a:highlight>
                  <a:srgbClr val="FFFFFF"/>
                </a:highlight>
                <a:latin typeface="Roboto"/>
                <a:ea typeface="Roboto"/>
                <a:cs typeface="Roboto"/>
                <a:sym typeface="Roboto"/>
              </a:rPr>
              <a:t>. Intents bind individual components to each other at runtime. You can think of them as the messengers that request an action from other components, whether the component belongs to your app or another.</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For activities and services, an intent defines the action to perform (for example, to </a:t>
            </a:r>
            <a:r>
              <a:rPr i="1" lang="sv-SE">
                <a:solidFill>
                  <a:srgbClr val="202124"/>
                </a:solidFill>
                <a:highlight>
                  <a:srgbClr val="FFFFFF"/>
                </a:highlight>
                <a:latin typeface="Roboto"/>
                <a:ea typeface="Roboto"/>
                <a:cs typeface="Roboto"/>
                <a:sym typeface="Roboto"/>
              </a:rPr>
              <a:t>view</a:t>
            </a:r>
            <a:r>
              <a:rPr lang="sv-SE">
                <a:solidFill>
                  <a:srgbClr val="202124"/>
                </a:solidFill>
                <a:highlight>
                  <a:srgbClr val="FFFFFF"/>
                </a:highlight>
                <a:latin typeface="Roboto"/>
                <a:ea typeface="Roboto"/>
                <a:cs typeface="Roboto"/>
                <a:sym typeface="Roboto"/>
              </a:rPr>
              <a:t> or </a:t>
            </a:r>
            <a:r>
              <a:rPr i="1" lang="sv-SE">
                <a:solidFill>
                  <a:srgbClr val="202124"/>
                </a:solidFill>
                <a:highlight>
                  <a:srgbClr val="FFFFFF"/>
                </a:highlight>
                <a:latin typeface="Roboto"/>
                <a:ea typeface="Roboto"/>
                <a:cs typeface="Roboto"/>
                <a:sym typeface="Roboto"/>
              </a:rPr>
              <a:t>send</a:t>
            </a:r>
            <a:r>
              <a:rPr lang="sv-SE">
                <a:solidFill>
                  <a:srgbClr val="202124"/>
                </a:solidFill>
                <a:highlight>
                  <a:srgbClr val="FFFFFF"/>
                </a:highlight>
                <a:latin typeface="Roboto"/>
                <a:ea typeface="Roboto"/>
                <a:cs typeface="Roboto"/>
                <a:sym typeface="Roboto"/>
              </a:rPr>
              <a:t> something) and the URI of the data to act on. For example, an intent might define a request for an activity to show an image or to open a web page. In some cases, you can start an activity to receive a result,. For example, you can issue an intent to let the user pick a personal contact and have it returned to you. For broadcast receivers, the intent simply defines the announcement being broadcast. For example, a broadcast to indicate the device battery is low</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sv-SE">
                <a:solidFill>
                  <a:srgbClr val="202124"/>
                </a:solidFill>
                <a:highlight>
                  <a:srgbClr val="FFFFFF"/>
                </a:highlight>
                <a:latin typeface="Roboto"/>
                <a:ea typeface="Roboto"/>
                <a:cs typeface="Roboto"/>
                <a:sym typeface="Roboto"/>
              </a:rPr>
              <a:t>An intent defines a message to activate either a specific component (explicit intent) or a specific </a:t>
            </a:r>
            <a:r>
              <a:rPr i="1" lang="sv-SE">
                <a:solidFill>
                  <a:srgbClr val="202124"/>
                </a:solidFill>
                <a:highlight>
                  <a:srgbClr val="FFFFFF"/>
                </a:highlight>
                <a:latin typeface="Roboto"/>
                <a:ea typeface="Roboto"/>
                <a:cs typeface="Roboto"/>
                <a:sym typeface="Roboto"/>
              </a:rPr>
              <a:t>type</a:t>
            </a:r>
            <a:r>
              <a:rPr lang="sv-SE">
                <a:solidFill>
                  <a:srgbClr val="202124"/>
                </a:solidFill>
                <a:highlight>
                  <a:srgbClr val="FFFFFF"/>
                </a:highlight>
                <a:latin typeface="Roboto"/>
                <a:ea typeface="Roboto"/>
                <a:cs typeface="Roboto"/>
                <a:sym typeface="Roboto"/>
              </a:rPr>
              <a:t> of component (implicit intent).</a:t>
            </a:r>
            <a:endParaRPr>
              <a:solidFill>
                <a:srgbClr val="202124"/>
              </a:solidFill>
              <a:highlight>
                <a:srgbClr val="FFFFFF"/>
              </a:highlight>
              <a:latin typeface="Roboto"/>
              <a:ea typeface="Roboto"/>
              <a:cs typeface="Roboto"/>
              <a:sym typeface="Roboto"/>
            </a:endParaRPr>
          </a:p>
        </p:txBody>
      </p:sp>
      <p:sp>
        <p:nvSpPr>
          <p:cNvPr id="210" name="Google Shape;210;g5e82ee3b88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e82ee3b88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e82ee3b88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Explicit intents specify which application will satisfy the intent, by supplying either the target app's package name or a fully-qualified component class name. You'll typically use an explicit intent to start a component in your own app, because you know the class name of the activity or service you want to start. For example, you might start a new activity within your app in response to a user action, or start a service to download a file in the background.</a:t>
            </a:r>
            <a:endParaRPr/>
          </a:p>
          <a:p>
            <a:pPr indent="0" lvl="0" marL="0" rtl="0" algn="l">
              <a:spcBef>
                <a:spcPts val="0"/>
              </a:spcBef>
              <a:spcAft>
                <a:spcPts val="0"/>
              </a:spcAft>
              <a:buNone/>
            </a:pPr>
            <a:r>
              <a:rPr lang="sv-SE"/>
              <a:t>To create an explicit intent, define the component name for the Intent object—all other intent properties are optional.</a:t>
            </a:r>
            <a:endParaRPr/>
          </a:p>
          <a:p>
            <a:pPr indent="0" lvl="0" marL="0" rtl="0" algn="l">
              <a:spcBef>
                <a:spcPts val="0"/>
              </a:spcBef>
              <a:spcAft>
                <a:spcPts val="0"/>
              </a:spcAft>
              <a:buNone/>
            </a:pPr>
            <a:r>
              <a:rPr lang="sv-SE"/>
              <a:t>For example, if you built a service in your app, named DownloadService, designed to download a file from the web, you can start it with the following code. The Intent(Context, Class) constructor supplies the app Context and the component a Class object. As such, this intent explicitly starts the DownloadService class in the app.</a:t>
            </a:r>
            <a:endParaRPr/>
          </a:p>
        </p:txBody>
      </p:sp>
      <p:sp>
        <p:nvSpPr>
          <p:cNvPr id="218" name="Google Shape;218;g5e82ee3b88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e82ee3b88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e82ee3b88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You can also use an implicit intent, which describes the type of action to perform and, optionally, the data upon which you’d like to perform the action. The implicit intent allows the system to find a component on the device that can perform the action and start it. If there are multiple components that can perform the action described by the intent, the user selects which one to use.For example, if you want to show the user a location on a map, you can use an implicit intent to request that another capable app show a specified location on a map. When you use an implicit intent, the Android system finds the appropriate component to start by comparing the contents of the intent to the intent filters declared in the manifest file of other apps on the device. If the intent matches an intent filter, the system starts that component and delivers it the Intent object.</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Activity A creates an Intent with an action description and passes it to startActivity(). [2] The Android System searches all apps for an intent filter that matches the intent. When a match is found, [3] the system starts the matching activity (Activity B) by invoking its onCreate() method and passing it the Intent.</a:t>
            </a:r>
            <a:endParaRPr/>
          </a:p>
        </p:txBody>
      </p:sp>
      <p:sp>
        <p:nvSpPr>
          <p:cNvPr id="227" name="Google Shape;227;g5e82ee3b88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e82ee3b88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e82ee3b88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Using an implicit intent is useful when your app cannot perform the action, but other apps probably can and you'd like the user to pick which app to use.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For example, if you have content that you want the user to share with other people, create an intent with the ACTION_SEND action and add extras that specify the content to share. When you call startActivity() with that intent, the user can pick an app through which to share the content.</a:t>
            </a:r>
            <a:endParaRPr/>
          </a:p>
          <a:p>
            <a:pPr indent="0" lvl="0" marL="0" rtl="0" algn="l">
              <a:spcBef>
                <a:spcPts val="0"/>
              </a:spcBef>
              <a:spcAft>
                <a:spcPts val="0"/>
              </a:spcAft>
              <a:buNone/>
            </a:pPr>
            <a:r>
              <a:rPr lang="sv-SE"/>
              <a:t>When startActivity() is called, the system examines all of the installed apps to determine which ones can handle this kind of intent (an intent with the ACTION_SEND action and that carries "text/plain" data). If there's only one app that can handle it, that app opens immediately and is given the intent. If multiple activities accept the intent, the system displays a dialog such as the one shown in Figure 2, so the user can pick which app to use.</a:t>
            </a:r>
            <a:endParaRPr/>
          </a:p>
        </p:txBody>
      </p:sp>
      <p:sp>
        <p:nvSpPr>
          <p:cNvPr id="236" name="Google Shape;236;g5e82ee3b88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e82ee3b88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e82ee3b88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the Android system can start an app component, the system must know that the component exists by reading the app's manifest file, AndroidManifest.xml. Your app must declare all its components in this file, which must be at the root of the app project directory.</a:t>
            </a:r>
            <a:endParaRPr/>
          </a:p>
          <a:p>
            <a:pPr indent="0" lvl="0" marL="0" rtl="0" algn="l">
              <a:spcBef>
                <a:spcPts val="0"/>
              </a:spcBef>
              <a:spcAft>
                <a:spcPts val="0"/>
              </a:spcAft>
              <a:buNone/>
            </a:pPr>
            <a:r>
              <a:rPr lang="sv-SE"/>
              <a:t>The manifest Identifies any user permissions the app requires, such as Internet access or read-access to the user's contacts. IT Declares the minimum API Level required by the app, based on which APIs the app uses.It Declares hardware and software features used or required by the app, such as a camera, bluetooth services, or a multitouch screen. IIt Declares API libraries the app needs to be linked against (other than the Android framework APIs), such as the Google Maps library.</a:t>
            </a:r>
            <a:endParaRPr/>
          </a:p>
        </p:txBody>
      </p:sp>
      <p:sp>
        <p:nvSpPr>
          <p:cNvPr id="248" name="Google Shape;248;g5e82ee3b88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e82ee3b88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e82ee3b88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The primary task of the manifest is to inform the system about the app's components. We place an entry for each activity, for example, as on the slide.</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In the </a:t>
            </a:r>
            <a:r>
              <a:rPr lang="sv-SE" sz="1100">
                <a:solidFill>
                  <a:srgbClr val="039BE5"/>
                </a:solidFill>
                <a:highlight>
                  <a:srgbClr val="F1F3F4"/>
                </a:highlight>
                <a:uFill>
                  <a:noFill/>
                </a:uFill>
                <a:latin typeface="Roboto Mono"/>
                <a:ea typeface="Roboto Mono"/>
                <a:cs typeface="Roboto Mono"/>
                <a:sym typeface="Roboto Mono"/>
                <a:hlinkClick r:id="rId2"/>
              </a:rPr>
              <a:t>&lt;application&gt;</a:t>
            </a:r>
            <a:r>
              <a:rPr lang="sv-SE">
                <a:solidFill>
                  <a:srgbClr val="202124"/>
                </a:solidFill>
                <a:highlight>
                  <a:srgbClr val="FFFFFF"/>
                </a:highlight>
                <a:latin typeface="Roboto"/>
                <a:ea typeface="Roboto"/>
                <a:cs typeface="Roboto"/>
                <a:sym typeface="Roboto"/>
              </a:rPr>
              <a:t> element, the </a:t>
            </a:r>
            <a:r>
              <a:rPr lang="sv-SE" sz="1100">
                <a:solidFill>
                  <a:srgbClr val="37474F"/>
                </a:solidFill>
                <a:highlight>
                  <a:srgbClr val="F1F3F4"/>
                </a:highlight>
                <a:latin typeface="Roboto Mono"/>
                <a:ea typeface="Roboto Mono"/>
                <a:cs typeface="Roboto Mono"/>
                <a:sym typeface="Roboto Mono"/>
              </a:rPr>
              <a:t>android:icon</a:t>
            </a:r>
            <a:r>
              <a:rPr lang="sv-SE">
                <a:solidFill>
                  <a:srgbClr val="202124"/>
                </a:solidFill>
                <a:highlight>
                  <a:srgbClr val="FFFFFF"/>
                </a:highlight>
                <a:latin typeface="Roboto"/>
                <a:ea typeface="Roboto"/>
                <a:cs typeface="Roboto"/>
                <a:sym typeface="Roboto"/>
              </a:rPr>
              <a:t> attribute points to resources for an icon that identifies the app. You declare all app components using </a:t>
            </a:r>
            <a:r>
              <a:rPr lang="sv-SE" sz="1100">
                <a:solidFill>
                  <a:srgbClr val="039BE5"/>
                </a:solidFill>
                <a:highlight>
                  <a:srgbClr val="F1F3F4"/>
                </a:highlight>
                <a:uFill>
                  <a:noFill/>
                </a:uFill>
                <a:latin typeface="Roboto Mono"/>
                <a:ea typeface="Roboto Mono"/>
                <a:cs typeface="Roboto Mono"/>
                <a:sym typeface="Roboto Mono"/>
                <a:hlinkClick r:id="rId3"/>
              </a:rPr>
              <a:t>&lt;activity&gt;</a:t>
            </a:r>
            <a:r>
              <a:rPr lang="sv-SE">
                <a:solidFill>
                  <a:srgbClr val="202124"/>
                </a:solidFill>
                <a:highlight>
                  <a:srgbClr val="FFFFFF"/>
                </a:highlight>
                <a:latin typeface="Roboto"/>
                <a:ea typeface="Roboto"/>
                <a:cs typeface="Roboto"/>
                <a:sym typeface="Roboto"/>
              </a:rPr>
              <a:t> elements for activities.</a:t>
            </a:r>
            <a:r>
              <a:rPr lang="sv-SE" sz="1100">
                <a:solidFill>
                  <a:srgbClr val="039BE5"/>
                </a:solidFill>
                <a:highlight>
                  <a:srgbClr val="F1F3F4"/>
                </a:highlight>
                <a:uFill>
                  <a:noFill/>
                </a:uFill>
                <a:latin typeface="Roboto Mono"/>
                <a:ea typeface="Roboto Mono"/>
                <a:cs typeface="Roboto Mono"/>
                <a:sym typeface="Roboto Mono"/>
                <a:hlinkClick r:id="rId4"/>
              </a:rPr>
              <a:t>&lt;service&gt;</a:t>
            </a:r>
            <a:r>
              <a:rPr lang="sv-SE">
                <a:solidFill>
                  <a:srgbClr val="202124"/>
                </a:solidFill>
                <a:highlight>
                  <a:srgbClr val="FFFFFF"/>
                </a:highlight>
                <a:latin typeface="Roboto"/>
                <a:ea typeface="Roboto"/>
                <a:cs typeface="Roboto"/>
                <a:sym typeface="Roboto"/>
              </a:rPr>
              <a:t> elements for services.</a:t>
            </a:r>
            <a:r>
              <a:rPr lang="sv-SE" sz="1100">
                <a:solidFill>
                  <a:srgbClr val="039BE5"/>
                </a:solidFill>
                <a:highlight>
                  <a:srgbClr val="F1F3F4"/>
                </a:highlight>
                <a:uFill>
                  <a:noFill/>
                </a:uFill>
                <a:latin typeface="Roboto Mono"/>
                <a:ea typeface="Roboto Mono"/>
                <a:cs typeface="Roboto Mono"/>
                <a:sym typeface="Roboto Mono"/>
                <a:hlinkClick r:id="rId5"/>
              </a:rPr>
              <a:t>&lt;receiver&gt;</a:t>
            </a:r>
            <a:r>
              <a:rPr lang="sv-SE">
                <a:solidFill>
                  <a:srgbClr val="202124"/>
                </a:solidFill>
                <a:highlight>
                  <a:srgbClr val="FFFFFF"/>
                </a:highlight>
                <a:latin typeface="Roboto"/>
                <a:ea typeface="Roboto"/>
                <a:cs typeface="Roboto"/>
                <a:sym typeface="Roboto"/>
              </a:rPr>
              <a:t> elements for broadcast receivers.</a:t>
            </a:r>
            <a:r>
              <a:rPr lang="sv-SE" sz="1100">
                <a:solidFill>
                  <a:srgbClr val="039BE5"/>
                </a:solidFill>
                <a:highlight>
                  <a:srgbClr val="F1F3F4"/>
                </a:highlight>
                <a:uFill>
                  <a:noFill/>
                </a:uFill>
                <a:latin typeface="Roboto Mono"/>
                <a:ea typeface="Roboto Mono"/>
                <a:cs typeface="Roboto Mono"/>
                <a:sym typeface="Roboto Mono"/>
                <a:hlinkClick r:id="rId6"/>
              </a:rPr>
              <a:t>&lt;provider&gt;</a:t>
            </a:r>
            <a:r>
              <a:rPr lang="sv-SE">
                <a:solidFill>
                  <a:srgbClr val="202124"/>
                </a:solidFill>
                <a:highlight>
                  <a:srgbClr val="FFFFFF"/>
                </a:highlight>
                <a:latin typeface="Roboto"/>
                <a:ea typeface="Roboto"/>
                <a:cs typeface="Roboto"/>
                <a:sym typeface="Roboto"/>
              </a:rPr>
              <a:t> elements for content providers. </a:t>
            </a:r>
            <a:r>
              <a:rPr lang="sv-SE">
                <a:solidFill>
                  <a:srgbClr val="202124"/>
                </a:solidFill>
                <a:highlight>
                  <a:srgbClr val="FFFFFF"/>
                </a:highlight>
                <a:latin typeface="Roboto"/>
                <a:ea typeface="Roboto"/>
                <a:cs typeface="Roboto"/>
                <a:sym typeface="Roboto"/>
              </a:rPr>
              <a:t>Activities, services, and content providers that you include in your source but do not declare in the manifest are not visible to the system and, consequently, can never run.</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 In the </a:t>
            </a:r>
            <a:r>
              <a:rPr lang="sv-SE" sz="1100">
                <a:solidFill>
                  <a:srgbClr val="039BE5"/>
                </a:solidFill>
                <a:highlight>
                  <a:srgbClr val="F1F3F4"/>
                </a:highlight>
                <a:uFill>
                  <a:noFill/>
                </a:uFill>
                <a:latin typeface="Roboto Mono"/>
                <a:ea typeface="Roboto Mono"/>
                <a:cs typeface="Roboto Mono"/>
                <a:sym typeface="Roboto Mono"/>
                <a:hlinkClick r:id="rId7"/>
              </a:rPr>
              <a:t>&lt;activity&gt;</a:t>
            </a:r>
            <a:r>
              <a:rPr lang="sv-SE">
                <a:solidFill>
                  <a:srgbClr val="202124"/>
                </a:solidFill>
                <a:highlight>
                  <a:srgbClr val="FFFFFF"/>
                </a:highlight>
                <a:latin typeface="Roboto"/>
                <a:ea typeface="Roboto"/>
                <a:cs typeface="Roboto"/>
                <a:sym typeface="Roboto"/>
              </a:rPr>
              <a:t> element, the </a:t>
            </a:r>
            <a:r>
              <a:rPr lang="sv-SE" sz="1100">
                <a:solidFill>
                  <a:srgbClr val="37474F"/>
                </a:solidFill>
                <a:highlight>
                  <a:srgbClr val="F1F3F4"/>
                </a:highlight>
                <a:latin typeface="Roboto Mono"/>
                <a:ea typeface="Roboto Mono"/>
                <a:cs typeface="Roboto Mono"/>
                <a:sym typeface="Roboto Mono"/>
              </a:rPr>
              <a:t>android:name</a:t>
            </a:r>
            <a:r>
              <a:rPr lang="sv-SE">
                <a:solidFill>
                  <a:srgbClr val="202124"/>
                </a:solidFill>
                <a:highlight>
                  <a:srgbClr val="FFFFFF"/>
                </a:highlight>
                <a:latin typeface="Roboto"/>
                <a:ea typeface="Roboto"/>
                <a:cs typeface="Roboto"/>
                <a:sym typeface="Roboto"/>
              </a:rPr>
              <a:t> attribute specifies the fully qualified class name of the </a:t>
            </a:r>
            <a:r>
              <a:rPr lang="sv-SE" sz="1100">
                <a:solidFill>
                  <a:srgbClr val="039BE5"/>
                </a:solidFill>
                <a:highlight>
                  <a:srgbClr val="F1F3F4"/>
                </a:highlight>
                <a:uFill>
                  <a:noFill/>
                </a:uFill>
                <a:latin typeface="Roboto Mono"/>
                <a:ea typeface="Roboto Mono"/>
                <a:cs typeface="Roboto Mono"/>
                <a:sym typeface="Roboto Mono"/>
                <a:hlinkClick r:id="rId8"/>
              </a:rPr>
              <a:t>Activity</a:t>
            </a:r>
            <a:r>
              <a:rPr lang="sv-SE">
                <a:solidFill>
                  <a:srgbClr val="202124"/>
                </a:solidFill>
                <a:highlight>
                  <a:srgbClr val="FFFFFF"/>
                </a:highlight>
                <a:latin typeface="Roboto"/>
                <a:ea typeface="Roboto"/>
                <a:cs typeface="Roboto"/>
                <a:sym typeface="Roboto"/>
              </a:rPr>
              <a:t> subclass and the </a:t>
            </a:r>
            <a:r>
              <a:rPr lang="sv-SE" sz="1100">
                <a:solidFill>
                  <a:srgbClr val="37474F"/>
                </a:solidFill>
                <a:highlight>
                  <a:srgbClr val="F1F3F4"/>
                </a:highlight>
                <a:latin typeface="Roboto Mono"/>
                <a:ea typeface="Roboto Mono"/>
                <a:cs typeface="Roboto Mono"/>
                <a:sym typeface="Roboto Mono"/>
              </a:rPr>
              <a:t>android:label</a:t>
            </a:r>
            <a:r>
              <a:rPr lang="sv-SE">
                <a:solidFill>
                  <a:srgbClr val="202124"/>
                </a:solidFill>
                <a:highlight>
                  <a:srgbClr val="FFFFFF"/>
                </a:highlight>
                <a:latin typeface="Roboto"/>
                <a:ea typeface="Roboto"/>
                <a:cs typeface="Roboto"/>
                <a:sym typeface="Roboto"/>
              </a:rPr>
              <a:t> attribute specifies a string to use as the user-visible label for the activity.</a:t>
            </a:r>
            <a:endParaRPr>
              <a:solidFill>
                <a:srgbClr val="202124"/>
              </a:solidFill>
              <a:highlight>
                <a:srgbClr val="FFFFFF"/>
              </a:highlight>
              <a:latin typeface="Roboto"/>
              <a:ea typeface="Roboto"/>
              <a:cs typeface="Roboto"/>
              <a:sym typeface="Roboto"/>
            </a:endParaRPr>
          </a:p>
        </p:txBody>
      </p:sp>
      <p:sp>
        <p:nvSpPr>
          <p:cNvPr id="257" name="Google Shape;257;g5e82ee3b88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e82ee3b88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e82ee3b88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 system identifies the components that can respond to an intent by comparing the intent received to the </a:t>
            </a:r>
            <a:r>
              <a:rPr i="1" lang="sv-SE">
                <a:solidFill>
                  <a:srgbClr val="202124"/>
                </a:solidFill>
                <a:highlight>
                  <a:srgbClr val="FFFFFF"/>
                </a:highlight>
                <a:latin typeface="Roboto"/>
                <a:ea typeface="Roboto"/>
                <a:cs typeface="Roboto"/>
                <a:sym typeface="Roboto"/>
              </a:rPr>
              <a:t>intent filters</a:t>
            </a:r>
            <a:r>
              <a:rPr lang="sv-SE">
                <a:solidFill>
                  <a:srgbClr val="202124"/>
                </a:solidFill>
                <a:highlight>
                  <a:srgbClr val="FFFFFF"/>
                </a:highlight>
                <a:latin typeface="Roboto"/>
                <a:ea typeface="Roboto"/>
                <a:cs typeface="Roboto"/>
                <a:sym typeface="Roboto"/>
              </a:rPr>
              <a:t> provided in the manifest file of other apps on the device.</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When you declare an activity in your app's manifest, you can optionally include intent filters that declare the capabilities of the activity so it can respond to intents from other apps. You can declare an intent filter for your component by adding an </a:t>
            </a:r>
            <a:r>
              <a:rPr lang="sv-SE" sz="1100">
                <a:solidFill>
                  <a:srgbClr val="039BE5"/>
                </a:solidFill>
                <a:highlight>
                  <a:srgbClr val="F1F3F4"/>
                </a:highlight>
                <a:uFill>
                  <a:noFill/>
                </a:uFill>
                <a:latin typeface="Roboto Mono"/>
                <a:ea typeface="Roboto Mono"/>
                <a:cs typeface="Roboto Mono"/>
                <a:sym typeface="Roboto Mono"/>
                <a:hlinkClick r:id="rId2"/>
              </a:rPr>
              <a:t>&lt;intent-filter&gt;</a:t>
            </a:r>
            <a:r>
              <a:rPr lang="sv-SE">
                <a:solidFill>
                  <a:srgbClr val="202124"/>
                </a:solidFill>
                <a:highlight>
                  <a:srgbClr val="FFFFFF"/>
                </a:highlight>
                <a:latin typeface="Roboto"/>
                <a:ea typeface="Roboto"/>
                <a:cs typeface="Roboto"/>
                <a:sym typeface="Roboto"/>
              </a:rPr>
              <a:t> element as a child of the component's declaration element.</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For example, if you build an email app with an activity for composing a new email, you can declare an intent filter to respond to "send" intents (in order to send a new email), as shown here (go over - if a send intent goes out, it can be picked up by this activity, which will open a compose window)</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269" name="Google Shape;269;g5e82ee3b88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e82ee3b88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e82ee3b88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There are a variety of devices powered by Android and not all of them provide the same features. To prevent your app from being installed on devices that lack features needed by your app, it's important that you clearly definethe types of devices your app supports in your manifest file. For example, if your app requires a camera and uses APIs introduced in Android 2.1 (</a:t>
            </a:r>
            <a:r>
              <a:rPr lang="sv-SE">
                <a:solidFill>
                  <a:srgbClr val="039BE5"/>
                </a:solidFill>
                <a:highlight>
                  <a:srgbClr val="FFFFFF"/>
                </a:highlight>
                <a:uFill>
                  <a:noFill/>
                </a:uFill>
                <a:latin typeface="Roboto"/>
                <a:ea typeface="Roboto"/>
                <a:cs typeface="Roboto"/>
                <a:sym typeface="Roboto"/>
                <a:hlinkClick r:id="rId2"/>
              </a:rPr>
              <a:t>API Level</a:t>
            </a:r>
            <a:r>
              <a:rPr lang="sv-SE">
                <a:solidFill>
                  <a:srgbClr val="202124"/>
                </a:solidFill>
                <a:highlight>
                  <a:srgbClr val="FFFFFF"/>
                </a:highlight>
                <a:latin typeface="Roboto"/>
                <a:ea typeface="Roboto"/>
                <a:cs typeface="Roboto"/>
                <a:sym typeface="Roboto"/>
              </a:rPr>
              <a:t> 7), you declare these as requirements in your manifest file (point out)</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sv-SE">
                <a:solidFill>
                  <a:srgbClr val="202124"/>
                </a:solidFill>
                <a:highlight>
                  <a:srgbClr val="FFFFFF"/>
                </a:highlight>
                <a:latin typeface="Roboto"/>
                <a:ea typeface="Roboto"/>
                <a:cs typeface="Roboto"/>
                <a:sym typeface="Roboto"/>
              </a:rPr>
              <a:t>With the declarations shown in the example, devices that do </a:t>
            </a:r>
            <a:r>
              <a:rPr i="1" lang="sv-SE">
                <a:solidFill>
                  <a:srgbClr val="202124"/>
                </a:solidFill>
                <a:highlight>
                  <a:srgbClr val="FFFFFF"/>
                </a:highlight>
                <a:latin typeface="Roboto"/>
                <a:ea typeface="Roboto"/>
                <a:cs typeface="Roboto"/>
                <a:sym typeface="Roboto"/>
              </a:rPr>
              <a:t>not</a:t>
            </a:r>
            <a:r>
              <a:rPr lang="sv-SE">
                <a:solidFill>
                  <a:srgbClr val="202124"/>
                </a:solidFill>
                <a:highlight>
                  <a:srgbClr val="FFFFFF"/>
                </a:highlight>
                <a:latin typeface="Roboto"/>
                <a:ea typeface="Roboto"/>
                <a:cs typeface="Roboto"/>
                <a:sym typeface="Roboto"/>
              </a:rPr>
              <a:t> have a camera or have an Android version </a:t>
            </a:r>
            <a:r>
              <a:rPr i="1" lang="sv-SE">
                <a:solidFill>
                  <a:srgbClr val="202124"/>
                </a:solidFill>
                <a:highlight>
                  <a:srgbClr val="FFFFFF"/>
                </a:highlight>
                <a:latin typeface="Roboto"/>
                <a:ea typeface="Roboto"/>
                <a:cs typeface="Roboto"/>
                <a:sym typeface="Roboto"/>
              </a:rPr>
              <a:t>lower</a:t>
            </a:r>
            <a:r>
              <a:rPr lang="sv-SE">
                <a:solidFill>
                  <a:srgbClr val="202124"/>
                </a:solidFill>
                <a:highlight>
                  <a:srgbClr val="FFFFFF"/>
                </a:highlight>
                <a:latin typeface="Roboto"/>
                <a:ea typeface="Roboto"/>
                <a:cs typeface="Roboto"/>
                <a:sym typeface="Roboto"/>
              </a:rPr>
              <a:t> than 2.1 cannot install your app from Google Play. However, you can declare that your app uses the camera, but does not </a:t>
            </a:r>
            <a:r>
              <a:rPr i="1" lang="sv-SE">
                <a:solidFill>
                  <a:srgbClr val="202124"/>
                </a:solidFill>
                <a:highlight>
                  <a:srgbClr val="FFFFFF"/>
                </a:highlight>
                <a:latin typeface="Roboto"/>
                <a:ea typeface="Roboto"/>
                <a:cs typeface="Roboto"/>
                <a:sym typeface="Roboto"/>
              </a:rPr>
              <a:t>require</a:t>
            </a:r>
            <a:r>
              <a:rPr lang="sv-SE">
                <a:solidFill>
                  <a:srgbClr val="202124"/>
                </a:solidFill>
                <a:highlight>
                  <a:srgbClr val="FFFFFF"/>
                </a:highlight>
                <a:latin typeface="Roboto"/>
                <a:ea typeface="Roboto"/>
                <a:cs typeface="Roboto"/>
                <a:sym typeface="Roboto"/>
              </a:rPr>
              <a:t> it. In that case, your app must set the </a:t>
            </a:r>
            <a:r>
              <a:rPr lang="sv-SE" sz="1100">
                <a:solidFill>
                  <a:srgbClr val="039BE5"/>
                </a:solidFill>
                <a:highlight>
                  <a:srgbClr val="F1F3F4"/>
                </a:highlight>
                <a:uFill>
                  <a:noFill/>
                </a:uFill>
                <a:latin typeface="Roboto Mono"/>
                <a:ea typeface="Roboto Mono"/>
                <a:cs typeface="Roboto Mono"/>
                <a:sym typeface="Roboto Mono"/>
                <a:hlinkClick r:id="rId3"/>
              </a:rPr>
              <a:t>required</a:t>
            </a:r>
            <a:r>
              <a:rPr lang="sv-SE">
                <a:solidFill>
                  <a:srgbClr val="202124"/>
                </a:solidFill>
                <a:highlight>
                  <a:srgbClr val="FFFFFF"/>
                </a:highlight>
                <a:latin typeface="Roboto"/>
                <a:ea typeface="Roboto"/>
                <a:cs typeface="Roboto"/>
                <a:sym typeface="Roboto"/>
              </a:rPr>
              <a:t> attribute to </a:t>
            </a:r>
            <a:r>
              <a:rPr lang="sv-SE" sz="1100">
                <a:solidFill>
                  <a:srgbClr val="37474F"/>
                </a:solidFill>
                <a:highlight>
                  <a:srgbClr val="F1F3F4"/>
                </a:highlight>
                <a:latin typeface="Roboto Mono"/>
                <a:ea typeface="Roboto Mono"/>
                <a:cs typeface="Roboto Mono"/>
                <a:sym typeface="Roboto Mono"/>
              </a:rPr>
              <a:t>false</a:t>
            </a:r>
            <a:r>
              <a:rPr lang="sv-SE">
                <a:solidFill>
                  <a:srgbClr val="202124"/>
                </a:solidFill>
                <a:highlight>
                  <a:srgbClr val="FFFFFF"/>
                </a:highlight>
                <a:latin typeface="Roboto"/>
                <a:ea typeface="Roboto"/>
                <a:cs typeface="Roboto"/>
                <a:sym typeface="Roboto"/>
              </a:rPr>
              <a:t> and check at runtime whether the device has a camera and disable any camera features as appropriate.</a:t>
            </a:r>
            <a:endParaRPr>
              <a:solidFill>
                <a:srgbClr val="202124"/>
              </a:solidFill>
              <a:highlight>
                <a:srgbClr val="FFFFFF"/>
              </a:highlight>
              <a:latin typeface="Roboto"/>
              <a:ea typeface="Roboto"/>
              <a:cs typeface="Roboto"/>
              <a:sym typeface="Roboto"/>
            </a:endParaRPr>
          </a:p>
        </p:txBody>
      </p:sp>
      <p:sp>
        <p:nvSpPr>
          <p:cNvPr id="280" name="Google Shape;280;g5e82ee3b88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e82ee3b88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e82ee3b88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An Android app is composed of more than just code—it requires resources that are separate from the source code, such as images, audio files, and anything relating to the visual presentation of the app. For example, you can define animations, menus, styles, colors, and the layout of activity user interfaces with XML files. Using app resources makes it easy to update various characteristics of your app without modifying code. Providing sets of alternative resources enables you to optimize your app for a variety of device configurations, such as different languages and screen sizes.</a:t>
            </a:r>
            <a:endParaRPr/>
          </a:p>
        </p:txBody>
      </p:sp>
      <p:sp>
        <p:nvSpPr>
          <p:cNvPr id="289" name="Google Shape;289;g5e82ee3b88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e82ee3b88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e82ee3b88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For every resource that you include in your Android project, the SDK build tools define a unique integer ID, which you can use to reference the resource from your app code or from other resources defined in XML. For example, if your app contains an image file named </a:t>
            </a:r>
            <a:r>
              <a:rPr lang="sv-SE" sz="1100">
                <a:solidFill>
                  <a:srgbClr val="37474F"/>
                </a:solidFill>
                <a:highlight>
                  <a:srgbClr val="F1F3F4"/>
                </a:highlight>
                <a:latin typeface="Roboto Mono"/>
                <a:ea typeface="Roboto Mono"/>
                <a:cs typeface="Roboto Mono"/>
                <a:sym typeface="Roboto Mono"/>
              </a:rPr>
              <a:t>logo.png</a:t>
            </a:r>
            <a:r>
              <a:rPr lang="sv-SE">
                <a:solidFill>
                  <a:srgbClr val="202124"/>
                </a:solidFill>
                <a:highlight>
                  <a:srgbClr val="FFFFFF"/>
                </a:highlight>
                <a:latin typeface="Roboto"/>
                <a:ea typeface="Roboto"/>
                <a:cs typeface="Roboto"/>
                <a:sym typeface="Roboto"/>
              </a:rPr>
              <a:t>(saved in the </a:t>
            </a:r>
            <a:r>
              <a:rPr lang="sv-SE" sz="1100">
                <a:solidFill>
                  <a:srgbClr val="37474F"/>
                </a:solidFill>
                <a:highlight>
                  <a:srgbClr val="F1F3F4"/>
                </a:highlight>
                <a:latin typeface="Roboto Mono"/>
                <a:ea typeface="Roboto Mono"/>
                <a:cs typeface="Roboto Mono"/>
                <a:sym typeface="Roboto Mono"/>
              </a:rPr>
              <a:t>res/drawable/</a:t>
            </a:r>
            <a:r>
              <a:rPr lang="sv-SE">
                <a:solidFill>
                  <a:srgbClr val="202124"/>
                </a:solidFill>
                <a:highlight>
                  <a:srgbClr val="FFFFFF"/>
                </a:highlight>
                <a:latin typeface="Roboto"/>
                <a:ea typeface="Roboto"/>
                <a:cs typeface="Roboto"/>
                <a:sym typeface="Roboto"/>
              </a:rPr>
              <a:t> directory), the SDK tools generate a resource ID named </a:t>
            </a:r>
            <a:r>
              <a:rPr lang="sv-SE" sz="1100">
                <a:solidFill>
                  <a:srgbClr val="37474F"/>
                </a:solidFill>
                <a:highlight>
                  <a:srgbClr val="F1F3F4"/>
                </a:highlight>
                <a:latin typeface="Roboto Mono"/>
                <a:ea typeface="Roboto Mono"/>
                <a:cs typeface="Roboto Mono"/>
                <a:sym typeface="Roboto Mono"/>
              </a:rPr>
              <a:t>R.drawable.logo</a:t>
            </a:r>
            <a:r>
              <a:rPr lang="sv-SE">
                <a:solidFill>
                  <a:srgbClr val="202124"/>
                </a:solidFill>
                <a:highlight>
                  <a:srgbClr val="FFFFFF"/>
                </a:highlight>
                <a:latin typeface="Roboto"/>
                <a:ea typeface="Roboto"/>
                <a:cs typeface="Roboto"/>
                <a:sym typeface="Roboto"/>
              </a:rPr>
              <a:t>. This ID maps to an app-specific integer, which you can use to reference the image and insert it in your user interface.</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One of the most important aspects of providing resources separate from your source code is the ability to provide alternative resources for different device configurations. For example, by defining UI strings in XML, you can translate the strings into other languages and save those strings in separate files. Then Android applies the appropriate language strings to your UI based on a language </a:t>
            </a:r>
            <a:r>
              <a:rPr i="1" lang="sv-SE">
                <a:solidFill>
                  <a:srgbClr val="202124"/>
                </a:solidFill>
                <a:highlight>
                  <a:srgbClr val="FFFFFF"/>
                </a:highlight>
                <a:latin typeface="Roboto"/>
                <a:ea typeface="Roboto"/>
                <a:cs typeface="Roboto"/>
                <a:sym typeface="Roboto"/>
              </a:rPr>
              <a:t>qualifier</a:t>
            </a:r>
            <a:r>
              <a:rPr lang="sv-SE">
                <a:solidFill>
                  <a:srgbClr val="202124"/>
                </a:solidFill>
                <a:highlight>
                  <a:srgbClr val="FFFFFF"/>
                </a:highlight>
                <a:latin typeface="Roboto"/>
                <a:ea typeface="Roboto"/>
                <a:cs typeface="Roboto"/>
                <a:sym typeface="Roboto"/>
              </a:rPr>
              <a:t> that you append to the resource directory's name (such as </a:t>
            </a:r>
            <a:r>
              <a:rPr lang="sv-SE" sz="1100">
                <a:solidFill>
                  <a:srgbClr val="37474F"/>
                </a:solidFill>
                <a:highlight>
                  <a:srgbClr val="F1F3F4"/>
                </a:highlight>
                <a:latin typeface="Roboto Mono"/>
                <a:ea typeface="Roboto Mono"/>
                <a:cs typeface="Roboto Mono"/>
                <a:sym typeface="Roboto Mono"/>
              </a:rPr>
              <a:t>res/values-fr/</a:t>
            </a:r>
            <a:r>
              <a:rPr lang="sv-SE">
                <a:solidFill>
                  <a:srgbClr val="202124"/>
                </a:solidFill>
                <a:highlight>
                  <a:srgbClr val="FFFFFF"/>
                </a:highlight>
                <a:latin typeface="Roboto"/>
                <a:ea typeface="Roboto"/>
                <a:cs typeface="Roboto"/>
                <a:sym typeface="Roboto"/>
              </a:rPr>
              <a:t> for French string values) and the user's language setting.</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Android supports many different </a:t>
            </a:r>
            <a:r>
              <a:rPr i="1" lang="sv-SE">
                <a:solidFill>
                  <a:srgbClr val="202124"/>
                </a:solidFill>
                <a:highlight>
                  <a:srgbClr val="FFFFFF"/>
                </a:highlight>
                <a:latin typeface="Roboto"/>
                <a:ea typeface="Roboto"/>
                <a:cs typeface="Roboto"/>
                <a:sym typeface="Roboto"/>
              </a:rPr>
              <a:t>qualifiers</a:t>
            </a:r>
            <a:r>
              <a:rPr lang="sv-SE">
                <a:solidFill>
                  <a:srgbClr val="202124"/>
                </a:solidFill>
                <a:highlight>
                  <a:srgbClr val="FFFFFF"/>
                </a:highlight>
                <a:latin typeface="Roboto"/>
                <a:ea typeface="Roboto"/>
                <a:cs typeface="Roboto"/>
                <a:sym typeface="Roboto"/>
              </a:rPr>
              <a:t> for your alternative resources. or example, you should create different layouts for your activities, depending on the device's screen orientation and size. When the device screen is in portrait orientation (tall), you might want a layout with buttons to be vertical, but when the screen is in landscape orientation (wide), the buttons could be aligned horizontally. To change the layout depending on the orientation, you can define two different layouts and apply the appropriate qualifier to each layout's directory name. Then, the system automatically applies the appropriate layout depending on the current device orientation.</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302" name="Google Shape;302;g5e82ee3b88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e82ee3b88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e82ee3b88_0_4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 purpose of a </a:t>
            </a:r>
            <a:r>
              <a:rPr i="1" lang="sv-SE">
                <a:solidFill>
                  <a:srgbClr val="202124"/>
                </a:solidFill>
                <a:highlight>
                  <a:srgbClr val="FFFFFF"/>
                </a:highlight>
                <a:latin typeface="Roboto"/>
                <a:ea typeface="Roboto"/>
                <a:cs typeface="Roboto"/>
                <a:sym typeface="Roboto"/>
              </a:rPr>
              <a:t>permission</a:t>
            </a:r>
            <a:r>
              <a:rPr lang="sv-SE">
                <a:solidFill>
                  <a:srgbClr val="202124"/>
                </a:solidFill>
                <a:highlight>
                  <a:srgbClr val="FFFFFF"/>
                </a:highlight>
                <a:latin typeface="Roboto"/>
                <a:ea typeface="Roboto"/>
                <a:cs typeface="Roboto"/>
                <a:sym typeface="Roboto"/>
              </a:rPr>
              <a:t> is to protect the privacy of an Android user. Android apps must request permission to access sensitive user data (such as contacts and SMS), as well as certain system features (such as camera and internet). A central design point of the Android security architecture is that no app, by default, has permission to perform any operations that would adversely impact other apps, the operating system, or the user. This includes reading or writing the user's private data (such as contacts or emails), reading or writing another app's files, performing network access, keeping the device awake, and so on.</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sv-SE">
                <a:solidFill>
                  <a:srgbClr val="202124"/>
                </a:solidFill>
                <a:highlight>
                  <a:srgbClr val="FFFFFF"/>
                </a:highlight>
                <a:latin typeface="Roboto"/>
                <a:ea typeface="Roboto"/>
                <a:cs typeface="Roboto"/>
                <a:sym typeface="Roboto"/>
              </a:rPr>
              <a:t>An app must publicize the permissions it requires by including </a:t>
            </a:r>
            <a:r>
              <a:rPr lang="sv-SE" sz="1100">
                <a:solidFill>
                  <a:srgbClr val="039BE5"/>
                </a:solidFill>
                <a:highlight>
                  <a:srgbClr val="F1F3F4"/>
                </a:highlight>
                <a:uFill>
                  <a:noFill/>
                </a:uFill>
                <a:latin typeface="Roboto Mono"/>
                <a:ea typeface="Roboto Mono"/>
                <a:cs typeface="Roboto Mono"/>
                <a:sym typeface="Roboto Mono"/>
                <a:hlinkClick r:id="rId2"/>
              </a:rPr>
              <a:t>&lt;uses-permission&gt;</a:t>
            </a:r>
            <a:r>
              <a:rPr lang="sv-SE">
                <a:solidFill>
                  <a:srgbClr val="202124"/>
                </a:solidFill>
                <a:highlight>
                  <a:srgbClr val="FFFFFF"/>
                </a:highlight>
                <a:latin typeface="Roboto"/>
                <a:ea typeface="Roboto"/>
                <a:cs typeface="Roboto"/>
                <a:sym typeface="Roboto"/>
              </a:rPr>
              <a:t> tags in the </a:t>
            </a:r>
            <a:r>
              <a:rPr lang="sv-SE">
                <a:solidFill>
                  <a:srgbClr val="039BE5"/>
                </a:solidFill>
                <a:highlight>
                  <a:srgbClr val="FFFFFF"/>
                </a:highlight>
                <a:uFill>
                  <a:noFill/>
                </a:uFill>
                <a:latin typeface="Roboto"/>
                <a:ea typeface="Roboto"/>
                <a:cs typeface="Roboto"/>
                <a:sym typeface="Roboto"/>
                <a:hlinkClick r:id="rId3"/>
              </a:rPr>
              <a:t>app manifest</a:t>
            </a:r>
            <a:r>
              <a:rPr lang="sv-SE">
                <a:solidFill>
                  <a:srgbClr val="202124"/>
                </a:solidFill>
                <a:highlight>
                  <a:srgbClr val="FFFFFF"/>
                </a:highlight>
                <a:latin typeface="Roboto"/>
                <a:ea typeface="Roboto"/>
                <a:cs typeface="Roboto"/>
                <a:sym typeface="Roboto"/>
              </a:rPr>
              <a:t>. If your app lists </a:t>
            </a:r>
            <a:r>
              <a:rPr i="1" lang="sv-SE">
                <a:solidFill>
                  <a:srgbClr val="202124"/>
                </a:solidFill>
                <a:highlight>
                  <a:srgbClr val="FFFFFF"/>
                </a:highlight>
                <a:latin typeface="Roboto"/>
                <a:ea typeface="Roboto"/>
                <a:cs typeface="Roboto"/>
                <a:sym typeface="Roboto"/>
              </a:rPr>
              <a:t>normal</a:t>
            </a:r>
            <a:r>
              <a:rPr lang="sv-SE">
                <a:solidFill>
                  <a:srgbClr val="202124"/>
                </a:solidFill>
                <a:highlight>
                  <a:srgbClr val="FFFFFF"/>
                </a:highlight>
                <a:latin typeface="Roboto"/>
                <a:ea typeface="Roboto"/>
                <a:cs typeface="Roboto"/>
                <a:sym typeface="Roboto"/>
              </a:rPr>
              <a:t> permissions in its manifest (that is, permissions that don't pose much risk to the user's privacy or the device's operation), the system automatically grants those permissions to your app.If your app lists </a:t>
            </a:r>
            <a:r>
              <a:rPr i="1" lang="sv-SE">
                <a:solidFill>
                  <a:srgbClr val="202124"/>
                </a:solidFill>
                <a:highlight>
                  <a:srgbClr val="FFFFFF"/>
                </a:highlight>
                <a:latin typeface="Roboto"/>
                <a:ea typeface="Roboto"/>
                <a:cs typeface="Roboto"/>
                <a:sym typeface="Roboto"/>
              </a:rPr>
              <a:t>dangerous</a:t>
            </a:r>
            <a:r>
              <a:rPr lang="sv-SE">
                <a:solidFill>
                  <a:srgbClr val="202124"/>
                </a:solidFill>
                <a:highlight>
                  <a:srgbClr val="FFFFFF"/>
                </a:highlight>
                <a:latin typeface="Roboto"/>
                <a:ea typeface="Roboto"/>
                <a:cs typeface="Roboto"/>
                <a:sym typeface="Roboto"/>
              </a:rPr>
              <a:t> permissions in its manifest (that is, permissions that could potentially affect the user's privacy or the device's normal operation), such as the </a:t>
            </a:r>
            <a:r>
              <a:rPr lang="sv-SE" sz="1100">
                <a:solidFill>
                  <a:srgbClr val="039BE5"/>
                </a:solidFill>
                <a:highlight>
                  <a:srgbClr val="F1F3F4"/>
                </a:highlight>
                <a:uFill>
                  <a:noFill/>
                </a:uFill>
                <a:latin typeface="Roboto Mono"/>
                <a:ea typeface="Roboto Mono"/>
                <a:cs typeface="Roboto Mono"/>
                <a:sym typeface="Roboto Mono"/>
                <a:hlinkClick r:id="rId4"/>
              </a:rPr>
              <a:t>SEND_SMS</a:t>
            </a:r>
            <a:r>
              <a:rPr lang="sv-SE">
                <a:solidFill>
                  <a:srgbClr val="202124"/>
                </a:solidFill>
                <a:highlight>
                  <a:srgbClr val="FFFFFF"/>
                </a:highlight>
                <a:latin typeface="Roboto"/>
                <a:ea typeface="Roboto"/>
                <a:cs typeface="Roboto"/>
                <a:sym typeface="Roboto"/>
              </a:rPr>
              <a:t> permission above, the user must explicitly agree to grant those permissions.</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(last two points) - this means that now, you can deny certain requests - you could prevent an app from using the camera or your location - and it can still partially function.</a:t>
            </a:r>
            <a:endParaRPr>
              <a:solidFill>
                <a:srgbClr val="202124"/>
              </a:solidFill>
              <a:highlight>
                <a:srgbClr val="FFFFFF"/>
              </a:highlight>
              <a:latin typeface="Roboto"/>
              <a:ea typeface="Roboto"/>
              <a:cs typeface="Roboto"/>
              <a:sym typeface="Roboto"/>
            </a:endParaRPr>
          </a:p>
        </p:txBody>
      </p:sp>
      <p:sp>
        <p:nvSpPr>
          <p:cNvPr id="310" name="Google Shape;310;g5e82ee3b88_0_4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82ee3b88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e82ee3b88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5e82ee3b88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e82ee3b88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e82ee3b88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5e82ee3b88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1e75c42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e75c42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61e75c42e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e82ee3b88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e82ee3b88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5e82ee3b88_0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e82ee3b88_0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e82ee3b88_0_2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Let’s return to Activities. Apps differs from their desktop counterpart in that a user's interaction doesn't always begin in the same place. For instance, if you open an email app from your home screen, you might see a list of emails. By contrast, if you are using a social media app that then launches your email app, you might go directly to composing an email. The </a:t>
            </a:r>
            <a:r>
              <a:rPr lang="sv-SE" sz="1100">
                <a:solidFill>
                  <a:srgbClr val="039BE5"/>
                </a:solidFill>
                <a:highlight>
                  <a:srgbClr val="F1F3F4"/>
                </a:highlight>
                <a:uFill>
                  <a:noFill/>
                </a:uFill>
                <a:latin typeface="Roboto Mono"/>
                <a:ea typeface="Roboto Mono"/>
                <a:cs typeface="Roboto Mono"/>
                <a:sym typeface="Roboto Mono"/>
                <a:hlinkClick r:id="rId2"/>
              </a:rPr>
              <a:t>Activity</a:t>
            </a:r>
            <a:r>
              <a:rPr lang="sv-SE">
                <a:solidFill>
                  <a:srgbClr val="202124"/>
                </a:solidFill>
                <a:highlight>
                  <a:srgbClr val="FFFFFF"/>
                </a:highlight>
                <a:latin typeface="Roboto"/>
                <a:ea typeface="Roboto"/>
                <a:cs typeface="Roboto"/>
                <a:sym typeface="Roboto"/>
              </a:rPr>
              <a:t> class is designed to facilitate this. When one app invokes another, the calling app invokes an activity in the other app, rather than the app as an atomic whole. In this way, the activity serves as the entry point for an app's interaction with the user. You implement an activity as a subclass of the </a:t>
            </a:r>
            <a:r>
              <a:rPr lang="sv-SE" sz="1100">
                <a:solidFill>
                  <a:srgbClr val="039BE5"/>
                </a:solidFill>
                <a:highlight>
                  <a:srgbClr val="F1F3F4"/>
                </a:highlight>
                <a:uFill>
                  <a:noFill/>
                </a:uFill>
                <a:latin typeface="Roboto Mono"/>
                <a:ea typeface="Roboto Mono"/>
                <a:cs typeface="Roboto Mono"/>
                <a:sym typeface="Roboto Mono"/>
                <a:hlinkClick r:id="rId3"/>
              </a:rPr>
              <a:t>Activity</a:t>
            </a:r>
            <a:r>
              <a:rPr lang="sv-SE">
                <a:solidFill>
                  <a:srgbClr val="202124"/>
                </a:solidFill>
                <a:highlight>
                  <a:srgbClr val="FFFFFF"/>
                </a:highlight>
                <a:latin typeface="Roboto"/>
                <a:ea typeface="Roboto"/>
                <a:cs typeface="Roboto"/>
                <a:sym typeface="Roboto"/>
              </a:rPr>
              <a:t> class.</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sv-SE">
                <a:solidFill>
                  <a:srgbClr val="202124"/>
                </a:solidFill>
                <a:highlight>
                  <a:srgbClr val="FFFFFF"/>
                </a:highlight>
                <a:latin typeface="Roboto"/>
                <a:ea typeface="Roboto"/>
                <a:cs typeface="Roboto"/>
                <a:sym typeface="Roboto"/>
              </a:rPr>
              <a:t>An activity provides the window in which the app draws its UI. Generally, one activity implements one screen in an app. For instance, one of an app’s activities may implement a </a:t>
            </a:r>
            <a:r>
              <a:rPr i="1" lang="sv-SE">
                <a:solidFill>
                  <a:srgbClr val="202124"/>
                </a:solidFill>
                <a:highlight>
                  <a:srgbClr val="FFFFFF"/>
                </a:highlight>
                <a:latin typeface="Roboto"/>
                <a:ea typeface="Roboto"/>
                <a:cs typeface="Roboto"/>
                <a:sym typeface="Roboto"/>
              </a:rPr>
              <a:t>Preferences</a:t>
            </a:r>
            <a:r>
              <a:rPr lang="sv-SE">
                <a:solidFill>
                  <a:srgbClr val="202124"/>
                </a:solidFill>
                <a:highlight>
                  <a:srgbClr val="FFFFFF"/>
                </a:highlight>
                <a:latin typeface="Roboto"/>
                <a:ea typeface="Roboto"/>
                <a:cs typeface="Roboto"/>
                <a:sym typeface="Roboto"/>
              </a:rPr>
              <a:t> screen, while another activity implements a </a:t>
            </a:r>
            <a:r>
              <a:rPr i="1" lang="sv-SE">
                <a:solidFill>
                  <a:srgbClr val="202124"/>
                </a:solidFill>
                <a:highlight>
                  <a:srgbClr val="FFFFFF"/>
                </a:highlight>
                <a:latin typeface="Roboto"/>
                <a:ea typeface="Roboto"/>
                <a:cs typeface="Roboto"/>
                <a:sym typeface="Roboto"/>
              </a:rPr>
              <a:t>Select Photo</a:t>
            </a:r>
            <a:r>
              <a:rPr lang="sv-SE">
                <a:solidFill>
                  <a:srgbClr val="202124"/>
                </a:solidFill>
                <a:highlight>
                  <a:srgbClr val="FFFFFF"/>
                </a:highlight>
                <a:latin typeface="Roboto"/>
                <a:ea typeface="Roboto"/>
                <a:cs typeface="Roboto"/>
                <a:sym typeface="Roboto"/>
              </a:rPr>
              <a:t> screen. Most apps contain multiple screens, which means they comprise multiple activities. Typically, one activity in an app is specified as the </a:t>
            </a:r>
            <a:r>
              <a:rPr i="1" lang="sv-SE">
                <a:solidFill>
                  <a:srgbClr val="202124"/>
                </a:solidFill>
                <a:highlight>
                  <a:srgbClr val="FFFFFF"/>
                </a:highlight>
                <a:latin typeface="Roboto"/>
                <a:ea typeface="Roboto"/>
                <a:cs typeface="Roboto"/>
                <a:sym typeface="Roboto"/>
              </a:rPr>
              <a:t>main activity</a:t>
            </a:r>
            <a:r>
              <a:rPr lang="sv-SE">
                <a:solidFill>
                  <a:srgbClr val="202124"/>
                </a:solidFill>
                <a:highlight>
                  <a:srgbClr val="FFFFFF"/>
                </a:highlight>
                <a:latin typeface="Roboto"/>
                <a:ea typeface="Roboto"/>
                <a:cs typeface="Roboto"/>
                <a:sym typeface="Roboto"/>
              </a:rPr>
              <a:t>, which is the first screen to appear when the user launches the app. Each activity can then start another activity in order to perform different actions. Although activities work together, there are usually minimal dependencies among the activities in an app. This is what allows Activities to easily start activities in other, potentially unknown apps.</a:t>
            </a:r>
            <a:endParaRPr/>
          </a:p>
        </p:txBody>
      </p:sp>
      <p:sp>
        <p:nvSpPr>
          <p:cNvPr id="341" name="Google Shape;341;g5e82ee3b88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e82ee3b88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e82ee3b88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Over the course of its lifetime, an activity goes through a number of states. You use a series of callbacks to handle transitions between states. These are the transitions in this state diagram</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onCreate() - This fires when the system creates your activity. Your implementation should initialize the components of your activity: For example, your app should create the layout and bind data to lists here. When onCreate() finishes, the next callback is always onStart().</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onStart() - As onCreate() exits, the activity enters the Started state, and the activity becomes visible to the user. This callback contains final preparations for coming to the foreground and becoming interactive.</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onResume() - The system invokes this callback just before the activity starts interacting with the user. At this point, the activity is at the top of the activity stack, and captures all user input. Most of an app’s core functionality is implemented in the onResume() method.</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The onPause() callback always follows onResume().</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onPause() - The system calls onPause() when the activity loses focus and enters a Paused state. This state occurs when, for example, the user taps the Back button or answers a phone call. When the system calls onPause() for your activity, it technically means your activity is still partially visible, but most often is an indication that the user is leaving the activity, and the activity will soon enter the Stopped or Resumed state. An activity in the Paused state may continue to update the UI if the user is expecting the UI to update.A media player might update the track playing. Even if such activities lose focus, the user expects their UI to continue updating. You should not use onPause() to save application or user data, make network calls, or execute database transactions.</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Once onPause() finishes executing, the next callback is either onStop() or onResume(), depending on what happens after the activity enters the Paused state.</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onStop() - The system calls onStop() when the activity is no longer visible to the user. This may happen because the activity is being destroyed, a new activity is starting, or an existing activity is entering a Resumed state and is covering the stopped activity. In all of these cases, the stopped activity is no longer visible at all. The next callback that the system calls is either onRestart(), if the activity is coming back to interact with the user, or by onDestroy() if this activity is completely terminating.</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onRestart() - The system invokes this callback when an activity in the Stopped state is about to restart. onRestart() restores the state of the activity from the time that it was stopped.This callback is always followed by onStart().</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onDestroy() - The system invokes this callback before an activity is destroyed. This callback is the final one that the activity receives. onDestroy() is usually implemented to ensure that all of an activity’s resources are released when the activity, or the process containing it, is destroyed.</a:t>
            </a:r>
            <a:endParaRPr>
              <a:solidFill>
                <a:srgbClr val="202124"/>
              </a:solidFill>
              <a:highlight>
                <a:srgbClr val="FFFFFF"/>
              </a:highlight>
              <a:latin typeface="Roboto"/>
              <a:ea typeface="Roboto"/>
              <a:cs typeface="Roboto"/>
              <a:sym typeface="Roboto"/>
            </a:endParaRPr>
          </a:p>
        </p:txBody>
      </p:sp>
      <p:sp>
        <p:nvSpPr>
          <p:cNvPr id="349" name="Google Shape;349;g5e82ee3b88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e82ee3b8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e82ee3b88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does the architecture of an activity look like? Usually, this is a layered architecture, where each component depends only on the component one level below it. At the top is the code that controls the activity. This should not contain business logic for performing the underlying functionality. Rather, the Activity code coordinates the underlying UI and translates user input into actions. One layer below is the ViewModel. This is the layout of the user interface - the presentation layer that determines what appears on screen. </a:t>
            </a:r>
            <a:r>
              <a:rPr lang="sv-SE">
                <a:solidFill>
                  <a:srgbClr val="202124"/>
                </a:solidFill>
                <a:highlight>
                  <a:srgbClr val="FFFFFF"/>
                </a:highlight>
                <a:latin typeface="Roboto"/>
                <a:ea typeface="Roboto"/>
                <a:cs typeface="Roboto"/>
                <a:sym typeface="Roboto"/>
              </a:rPr>
              <a:t>You should </a:t>
            </a:r>
            <a:r>
              <a:rPr b="1" lang="sv-SE">
                <a:solidFill>
                  <a:srgbClr val="202124"/>
                </a:solidFill>
                <a:highlight>
                  <a:srgbClr val="FFFFFF"/>
                </a:highlight>
                <a:latin typeface="Roboto"/>
                <a:ea typeface="Roboto"/>
                <a:cs typeface="Roboto"/>
                <a:sym typeface="Roboto"/>
              </a:rPr>
              <a:t>drive your UI from a model</a:t>
            </a:r>
            <a:r>
              <a:rPr lang="sv-SE">
                <a:solidFill>
                  <a:srgbClr val="202124"/>
                </a:solidFill>
                <a:highlight>
                  <a:srgbClr val="FFFFFF"/>
                </a:highlight>
                <a:latin typeface="Roboto"/>
                <a:ea typeface="Roboto"/>
                <a:cs typeface="Roboto"/>
                <a:sym typeface="Roboto"/>
              </a:rPr>
              <a:t>, preferably a persistent model. </a:t>
            </a:r>
            <a:r>
              <a:rPr i="1" lang="sv-SE">
                <a:solidFill>
                  <a:srgbClr val="202124"/>
                </a:solidFill>
                <a:highlight>
                  <a:srgbClr val="FFFFFF"/>
                </a:highlight>
                <a:latin typeface="Roboto"/>
                <a:ea typeface="Roboto"/>
                <a:cs typeface="Roboto"/>
                <a:sym typeface="Roboto"/>
              </a:rPr>
              <a:t>Models</a:t>
            </a:r>
            <a:r>
              <a:rPr lang="sv-SE">
                <a:solidFill>
                  <a:srgbClr val="202124"/>
                </a:solidFill>
                <a:highlight>
                  <a:srgbClr val="FFFFFF"/>
                </a:highlight>
                <a:latin typeface="Roboto"/>
                <a:ea typeface="Roboto"/>
                <a:cs typeface="Roboto"/>
                <a:sym typeface="Roboto"/>
              </a:rPr>
              <a:t> are components that are responsible for handling the data for an app. They're independent from the </a:t>
            </a:r>
            <a:r>
              <a:rPr lang="sv-SE" sz="1100">
                <a:solidFill>
                  <a:srgbClr val="202124"/>
                </a:solidFill>
                <a:highlight>
                  <a:srgbClr val="F1F3F4"/>
                </a:highlight>
                <a:latin typeface="Roboto Mono"/>
                <a:ea typeface="Roboto Mono"/>
                <a:cs typeface="Roboto Mono"/>
                <a:sym typeface="Roboto Mono"/>
              </a:rPr>
              <a:t>layout</a:t>
            </a:r>
            <a:r>
              <a:rPr lang="sv-SE">
                <a:solidFill>
                  <a:srgbClr val="202124"/>
                </a:solidFill>
                <a:highlight>
                  <a:srgbClr val="FFFFFF"/>
                </a:highlight>
                <a:latin typeface="Roboto"/>
                <a:ea typeface="Roboto"/>
                <a:cs typeface="Roboto"/>
                <a:sym typeface="Roboto"/>
              </a:rPr>
              <a:t> objects and app components in your app, so they're unaffected by the app's lifecycle and the associated concerns. Persistence is ideal because Your users don't lose data if the Android OS destroys your app to free up resources. Your app continues to work in cases when a network connection is flaky or not available. By basing your app on model classes with the well-defined responsibility of managing the data, your app is more testable and consistent. . Regardless of whether the user comes back to the app several minutes after they've last closed it or several days later, they instantly see a user's information that the app persists locally. If this data is stale, the app's repository module starts updating the data in the background.</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366" name="Google Shape;366;g5e82ee3b88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e82ee3b88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e82ee3b88_0_4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Navigation between different screens and apps is a core part of the user experience, but this is something you need to plan for. How do you resume an activity that you left temporarily. How do you get from one activity to another?</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Every app you build has a fixed start destination. This is the first screen the user sees when they launch your app from the launcher. This destination is also the last screen the user sees when they return to the launcher after pressing the Back button. Navigation state is represented as a stack of destinations. (2).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You should also provide (3) - A way to exit a chanin back to a set location. This is done by defining a parent activity in the manifest, then ensuring a “up” button is in your layout.</a:t>
            </a:r>
            <a:endParaRPr>
              <a:solidFill>
                <a:srgbClr val="202124"/>
              </a:solidFill>
              <a:highlight>
                <a:srgbClr val="FFFFFF"/>
              </a:highlight>
              <a:latin typeface="Roboto"/>
              <a:ea typeface="Roboto"/>
              <a:cs typeface="Roboto"/>
              <a:sym typeface="Roboto"/>
            </a:endParaRPr>
          </a:p>
        </p:txBody>
      </p:sp>
      <p:sp>
        <p:nvSpPr>
          <p:cNvPr id="382" name="Google Shape;382;g5e82ee3b88_0_4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e82ee3b88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e82ee3b88_0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There are a few recommendations we can make that will make your code base more robust, testable, and maintainable in the long run:</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Avoid designating your app's entry points—such as activities, services, and broadcast receivers—as sources of data. </a:t>
            </a:r>
            <a:r>
              <a:rPr lang="sv-SE">
                <a:solidFill>
                  <a:srgbClr val="202124"/>
                </a:solidFill>
                <a:highlight>
                  <a:srgbClr val="FFFFFF"/>
                </a:highlight>
                <a:latin typeface="Roboto"/>
                <a:ea typeface="Roboto"/>
                <a:cs typeface="Roboto"/>
                <a:sym typeface="Roboto"/>
              </a:rPr>
              <a:t>Instead, they should only coordinate with other components to retrieve the subset of data that is relevant to that entry point. Each app component is rather short-lived, depending on the user's interaction with their device and the overall current health of the system.</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Create well-defined boundaries of responsibility between various modules of your app. </a:t>
            </a:r>
            <a:r>
              <a:rPr lang="sv-SE">
                <a:solidFill>
                  <a:srgbClr val="202124"/>
                </a:solidFill>
                <a:highlight>
                  <a:srgbClr val="FFFFFF"/>
                </a:highlight>
                <a:latin typeface="Roboto"/>
                <a:ea typeface="Roboto"/>
                <a:cs typeface="Roboto"/>
                <a:sym typeface="Roboto"/>
              </a:rPr>
              <a:t>For example, don't spread the code that loads data from the network across multiple classes or packages in your code base. Similarly, don't define multiple unrelated responsibilities—such as data caching and data binding—into the same class.</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Consider how to make each module testable in isolation. </a:t>
            </a:r>
            <a:r>
              <a:rPr lang="sv-SE">
                <a:solidFill>
                  <a:srgbClr val="202124"/>
                </a:solidFill>
                <a:highlight>
                  <a:srgbClr val="FFFFFF"/>
                </a:highlight>
                <a:latin typeface="Roboto"/>
                <a:ea typeface="Roboto"/>
                <a:cs typeface="Roboto"/>
                <a:sym typeface="Roboto"/>
              </a:rPr>
              <a:t>For example, having a well-defined API for fetching data from the network makes it easier to test the module that persists that data in a local database. If, instead, you mix the logic from these two modules in one place, or distribute your networking code across your entire code base, it becomes much more difficult—if not impossible—to test.</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Focus on the unique core of your app so it stands out from other apps.</a:t>
            </a:r>
            <a:r>
              <a:rPr lang="sv-SE">
                <a:solidFill>
                  <a:srgbClr val="202124"/>
                </a:solidFill>
                <a:highlight>
                  <a:srgbClr val="FFFFFF"/>
                </a:highlight>
                <a:latin typeface="Roboto"/>
                <a:ea typeface="Roboto"/>
                <a:cs typeface="Roboto"/>
                <a:sym typeface="Roboto"/>
              </a:rPr>
              <a:t>Don't reinvent the wheel by writing the same boilerplate code again and again. Instead, focus your time and energy on what makes your app unique, and let the Android Architecture Components and other recommended libraries handle the repetitive boilerplate.</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Persist as much relevant and fresh data as possible. </a:t>
            </a:r>
            <a:r>
              <a:rPr lang="sv-SE">
                <a:solidFill>
                  <a:srgbClr val="202124"/>
                </a:solidFill>
                <a:highlight>
                  <a:srgbClr val="FFFFFF"/>
                </a:highlight>
                <a:latin typeface="Roboto"/>
                <a:ea typeface="Roboto"/>
                <a:cs typeface="Roboto"/>
                <a:sym typeface="Roboto"/>
              </a:rPr>
              <a:t>That way, users can enjoy your app's functionality even when their device is in offline mode. Remember that not all of your users enjoy constant, high-speed connectivity.</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sv-SE">
                <a:solidFill>
                  <a:srgbClr val="202124"/>
                </a:solidFill>
                <a:highlight>
                  <a:srgbClr val="FFFFFF"/>
                </a:highlight>
                <a:latin typeface="Roboto"/>
                <a:ea typeface="Roboto"/>
                <a:cs typeface="Roboto"/>
                <a:sym typeface="Roboto"/>
              </a:rPr>
              <a:t>Assign one data source to be the single source of truth. </a:t>
            </a:r>
            <a:r>
              <a:rPr lang="sv-SE">
                <a:solidFill>
                  <a:srgbClr val="202124"/>
                </a:solidFill>
                <a:highlight>
                  <a:srgbClr val="FFFFFF"/>
                </a:highlight>
                <a:latin typeface="Roboto"/>
                <a:ea typeface="Roboto"/>
                <a:cs typeface="Roboto"/>
                <a:sym typeface="Roboto"/>
              </a:rPr>
              <a:t>Whenever your app needs to access this piece of data, it should always originate from this </a:t>
            </a:r>
            <a:r>
              <a:rPr lang="sv-SE">
                <a:solidFill>
                  <a:srgbClr val="039BE5"/>
                </a:solidFill>
                <a:highlight>
                  <a:srgbClr val="FFFFFF"/>
                </a:highlight>
                <a:uFill>
                  <a:noFill/>
                </a:uFill>
                <a:latin typeface="Roboto"/>
                <a:ea typeface="Roboto"/>
                <a:cs typeface="Roboto"/>
                <a:sym typeface="Roboto"/>
                <a:hlinkClick r:id="rId2"/>
              </a:rPr>
              <a:t>single source of truth</a:t>
            </a:r>
            <a:r>
              <a:rPr lang="sv-SE">
                <a:solidFill>
                  <a:srgbClr val="202124"/>
                </a:solidFill>
                <a:highlight>
                  <a:srgbClr val="FFFFFF"/>
                </a:highlight>
                <a:latin typeface="Roboto"/>
                <a:ea typeface="Roboto"/>
                <a:cs typeface="Roboto"/>
                <a:sym typeface="Roboto"/>
              </a:rPr>
              <a:t>. If other data sources disagree with it, take the data from this source.</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392" name="Google Shape;392;g5e82ee3b88_0_3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e82ee3b88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e82ee3b88_0_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e82ee3b88_0_4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e82ee3b88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e82ee3b88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 layout defines the structure for a user interface in your app, such as in an </a:t>
            </a:r>
            <a:r>
              <a:rPr lang="sv-SE">
                <a:solidFill>
                  <a:srgbClr val="039BE5"/>
                </a:solidFill>
                <a:highlight>
                  <a:srgbClr val="FFFFFF"/>
                </a:highlight>
                <a:uFill>
                  <a:noFill/>
                </a:uFill>
                <a:latin typeface="Roboto"/>
                <a:ea typeface="Roboto"/>
                <a:cs typeface="Roboto"/>
                <a:sym typeface="Roboto"/>
                <a:hlinkClick r:id="rId2"/>
              </a:rPr>
              <a:t>activity</a:t>
            </a:r>
            <a:r>
              <a:rPr lang="sv-SE">
                <a:solidFill>
                  <a:srgbClr val="202124"/>
                </a:solidFill>
                <a:highlight>
                  <a:srgbClr val="FFFFFF"/>
                </a:highlight>
                <a:latin typeface="Roboto"/>
                <a:ea typeface="Roboto"/>
                <a:cs typeface="Roboto"/>
                <a:sym typeface="Roboto"/>
              </a:rPr>
              <a:t>. All elements in the layout are built using a hierarchy of </a:t>
            </a:r>
            <a:r>
              <a:rPr lang="sv-SE" sz="1100">
                <a:solidFill>
                  <a:srgbClr val="039BE5"/>
                </a:solidFill>
                <a:highlight>
                  <a:srgbClr val="F1F3F4"/>
                </a:highlight>
                <a:uFill>
                  <a:noFill/>
                </a:uFill>
                <a:latin typeface="Roboto Mono"/>
                <a:ea typeface="Roboto Mono"/>
                <a:cs typeface="Roboto Mono"/>
                <a:sym typeface="Roboto Mono"/>
                <a:hlinkClick r:id="rId3"/>
              </a:rPr>
              <a:t>View</a:t>
            </a:r>
            <a:r>
              <a:rPr lang="sv-SE">
                <a:solidFill>
                  <a:srgbClr val="202124"/>
                </a:solidFill>
                <a:highlight>
                  <a:srgbClr val="FFFFFF"/>
                </a:highlight>
                <a:latin typeface="Roboto"/>
                <a:ea typeface="Roboto"/>
                <a:cs typeface="Roboto"/>
                <a:sym typeface="Roboto"/>
              </a:rPr>
              <a:t> and </a:t>
            </a:r>
            <a:r>
              <a:rPr lang="sv-SE" sz="1100">
                <a:solidFill>
                  <a:srgbClr val="039BE5"/>
                </a:solidFill>
                <a:highlight>
                  <a:srgbClr val="F1F3F4"/>
                </a:highlight>
                <a:uFill>
                  <a:noFill/>
                </a:uFill>
                <a:latin typeface="Roboto Mono"/>
                <a:ea typeface="Roboto Mono"/>
                <a:cs typeface="Roboto Mono"/>
                <a:sym typeface="Roboto Mono"/>
                <a:hlinkClick r:id="rId4"/>
              </a:rPr>
              <a:t>ViewGroup</a:t>
            </a:r>
            <a:r>
              <a:rPr lang="sv-SE">
                <a:solidFill>
                  <a:srgbClr val="202124"/>
                </a:solidFill>
                <a:highlight>
                  <a:srgbClr val="FFFFFF"/>
                </a:highlight>
                <a:latin typeface="Roboto"/>
                <a:ea typeface="Roboto"/>
                <a:cs typeface="Roboto"/>
                <a:sym typeface="Roboto"/>
              </a:rPr>
              <a:t> objects. A </a:t>
            </a:r>
            <a:r>
              <a:rPr lang="sv-SE" sz="1100">
                <a:solidFill>
                  <a:srgbClr val="039BE5"/>
                </a:solidFill>
                <a:highlight>
                  <a:srgbClr val="F1F3F4"/>
                </a:highlight>
                <a:uFill>
                  <a:noFill/>
                </a:uFill>
                <a:latin typeface="Roboto Mono"/>
                <a:ea typeface="Roboto Mono"/>
                <a:cs typeface="Roboto Mono"/>
                <a:sym typeface="Roboto Mono"/>
                <a:hlinkClick r:id="rId5"/>
              </a:rPr>
              <a:t>View</a:t>
            </a:r>
            <a:r>
              <a:rPr lang="sv-SE">
                <a:solidFill>
                  <a:srgbClr val="202124"/>
                </a:solidFill>
                <a:highlight>
                  <a:srgbClr val="FFFFFF"/>
                </a:highlight>
                <a:latin typeface="Roboto"/>
                <a:ea typeface="Roboto"/>
                <a:cs typeface="Roboto"/>
                <a:sym typeface="Roboto"/>
              </a:rPr>
              <a:t> usually draws something the user can see and interact with. </a:t>
            </a:r>
            <a:r>
              <a:rPr lang="sv-SE">
                <a:solidFill>
                  <a:srgbClr val="202124"/>
                </a:solidFill>
                <a:highlight>
                  <a:srgbClr val="FFFFFF"/>
                </a:highlight>
                <a:latin typeface="Roboto"/>
                <a:ea typeface="Roboto"/>
                <a:cs typeface="Roboto"/>
                <a:sym typeface="Roboto"/>
              </a:rPr>
              <a:t>The </a:t>
            </a:r>
            <a:r>
              <a:rPr lang="sv-SE" sz="1100">
                <a:solidFill>
                  <a:srgbClr val="039BE5"/>
                </a:solidFill>
                <a:highlight>
                  <a:srgbClr val="F1F3F4"/>
                </a:highlight>
                <a:uFill>
                  <a:noFill/>
                </a:uFill>
                <a:latin typeface="Roboto Mono"/>
                <a:ea typeface="Roboto Mono"/>
                <a:cs typeface="Roboto Mono"/>
                <a:sym typeface="Roboto Mono"/>
                <a:hlinkClick r:id="rId6"/>
              </a:rPr>
              <a:t>View</a:t>
            </a:r>
            <a:r>
              <a:rPr lang="sv-SE">
                <a:solidFill>
                  <a:srgbClr val="202124"/>
                </a:solidFill>
                <a:highlight>
                  <a:srgbClr val="FFFFFF"/>
                </a:highlight>
                <a:latin typeface="Roboto"/>
                <a:ea typeface="Roboto"/>
                <a:cs typeface="Roboto"/>
                <a:sym typeface="Roboto"/>
              </a:rPr>
              <a:t> objects are usually called "widgets" and can be one of many subclasses, such as </a:t>
            </a:r>
            <a:r>
              <a:rPr lang="sv-SE" sz="1100">
                <a:solidFill>
                  <a:srgbClr val="039BE5"/>
                </a:solidFill>
                <a:highlight>
                  <a:srgbClr val="F1F3F4"/>
                </a:highlight>
                <a:uFill>
                  <a:noFill/>
                </a:uFill>
                <a:latin typeface="Roboto Mono"/>
                <a:ea typeface="Roboto Mono"/>
                <a:cs typeface="Roboto Mono"/>
                <a:sym typeface="Roboto Mono"/>
                <a:hlinkClick r:id="rId7"/>
              </a:rPr>
              <a:t>Button</a:t>
            </a:r>
            <a:r>
              <a:rPr lang="sv-SE">
                <a:solidFill>
                  <a:srgbClr val="202124"/>
                </a:solidFill>
                <a:highlight>
                  <a:srgbClr val="FFFFFF"/>
                </a:highlight>
                <a:latin typeface="Roboto"/>
                <a:ea typeface="Roboto"/>
                <a:cs typeface="Roboto"/>
                <a:sym typeface="Roboto"/>
              </a:rPr>
              <a:t> or </a:t>
            </a:r>
            <a:r>
              <a:rPr lang="sv-SE" sz="1100">
                <a:solidFill>
                  <a:srgbClr val="039BE5"/>
                </a:solidFill>
                <a:highlight>
                  <a:srgbClr val="F1F3F4"/>
                </a:highlight>
                <a:uFill>
                  <a:noFill/>
                </a:uFill>
                <a:latin typeface="Roboto Mono"/>
                <a:ea typeface="Roboto Mono"/>
                <a:cs typeface="Roboto Mono"/>
                <a:sym typeface="Roboto Mono"/>
                <a:hlinkClick r:id="rId8"/>
              </a:rPr>
              <a:t>TextView</a:t>
            </a:r>
            <a:r>
              <a:rPr lang="sv-SE">
                <a:solidFill>
                  <a:srgbClr val="202124"/>
                </a:solidFill>
                <a:highlight>
                  <a:srgbClr val="FFFFFF"/>
                </a:highlight>
                <a:latin typeface="Roboto"/>
                <a:ea typeface="Roboto"/>
                <a:cs typeface="Roboto"/>
                <a:sym typeface="Roboto"/>
              </a:rPr>
              <a:t>. </a:t>
            </a:r>
            <a:r>
              <a:rPr lang="sv-SE">
                <a:solidFill>
                  <a:srgbClr val="202124"/>
                </a:solidFill>
                <a:highlight>
                  <a:srgbClr val="FFFFFF"/>
                </a:highlight>
                <a:latin typeface="Roboto"/>
                <a:ea typeface="Roboto"/>
                <a:cs typeface="Roboto"/>
                <a:sym typeface="Roboto"/>
              </a:rPr>
              <a:t>Whereas a </a:t>
            </a:r>
            <a:r>
              <a:rPr lang="sv-SE" sz="1100">
                <a:solidFill>
                  <a:srgbClr val="039BE5"/>
                </a:solidFill>
                <a:highlight>
                  <a:srgbClr val="F1F3F4"/>
                </a:highlight>
                <a:uFill>
                  <a:noFill/>
                </a:uFill>
                <a:latin typeface="Roboto Mono"/>
                <a:ea typeface="Roboto Mono"/>
                <a:cs typeface="Roboto Mono"/>
                <a:sym typeface="Roboto Mono"/>
                <a:hlinkClick r:id="rId9"/>
              </a:rPr>
              <a:t>ViewGroup</a:t>
            </a:r>
            <a:r>
              <a:rPr lang="sv-SE">
                <a:solidFill>
                  <a:srgbClr val="202124"/>
                </a:solidFill>
                <a:highlight>
                  <a:srgbClr val="FFFFFF"/>
                </a:highlight>
                <a:latin typeface="Roboto"/>
                <a:ea typeface="Roboto"/>
                <a:cs typeface="Roboto"/>
                <a:sym typeface="Roboto"/>
              </a:rPr>
              <a:t> is an invisible container that defines the layout structure for </a:t>
            </a:r>
            <a:r>
              <a:rPr lang="sv-SE" sz="1100">
                <a:solidFill>
                  <a:srgbClr val="039BE5"/>
                </a:solidFill>
                <a:highlight>
                  <a:srgbClr val="F1F3F4"/>
                </a:highlight>
                <a:uFill>
                  <a:noFill/>
                </a:uFill>
                <a:latin typeface="Roboto Mono"/>
                <a:ea typeface="Roboto Mono"/>
                <a:cs typeface="Roboto Mono"/>
                <a:sym typeface="Roboto Mono"/>
                <a:hlinkClick r:id="rId10"/>
              </a:rPr>
              <a:t>View</a:t>
            </a:r>
            <a:r>
              <a:rPr lang="sv-SE">
                <a:solidFill>
                  <a:srgbClr val="202124"/>
                </a:solidFill>
                <a:highlight>
                  <a:srgbClr val="FFFFFF"/>
                </a:highlight>
                <a:latin typeface="Roboto"/>
                <a:ea typeface="Roboto"/>
                <a:cs typeface="Roboto"/>
                <a:sym typeface="Roboto"/>
              </a:rPr>
              <a:t> and other </a:t>
            </a:r>
            <a:r>
              <a:rPr lang="sv-SE" sz="1100">
                <a:solidFill>
                  <a:srgbClr val="039BE5"/>
                </a:solidFill>
                <a:highlight>
                  <a:srgbClr val="F1F3F4"/>
                </a:highlight>
                <a:uFill>
                  <a:noFill/>
                </a:uFill>
                <a:latin typeface="Roboto Mono"/>
                <a:ea typeface="Roboto Mono"/>
                <a:cs typeface="Roboto Mono"/>
                <a:sym typeface="Roboto Mono"/>
                <a:hlinkClick r:id="rId11"/>
              </a:rPr>
              <a:t>ViewGroup</a:t>
            </a:r>
            <a:r>
              <a:rPr lang="sv-SE">
                <a:solidFill>
                  <a:srgbClr val="202124"/>
                </a:solidFill>
                <a:highlight>
                  <a:srgbClr val="FFFFFF"/>
                </a:highlight>
                <a:latin typeface="Roboto"/>
                <a:ea typeface="Roboto"/>
                <a:cs typeface="Roboto"/>
                <a:sym typeface="Roboto"/>
              </a:rPr>
              <a:t> objects. The</a:t>
            </a:r>
            <a:r>
              <a:rPr lang="sv-SE" sz="1100">
                <a:solidFill>
                  <a:srgbClr val="039BE5"/>
                </a:solidFill>
                <a:highlight>
                  <a:srgbClr val="F1F3F4"/>
                </a:highlight>
                <a:uFill>
                  <a:noFill/>
                </a:uFill>
                <a:latin typeface="Roboto Mono"/>
                <a:ea typeface="Roboto Mono"/>
                <a:cs typeface="Roboto Mono"/>
                <a:sym typeface="Roboto Mono"/>
                <a:hlinkClick r:id="rId12"/>
              </a:rPr>
              <a:t>ViewGroup</a:t>
            </a:r>
            <a:r>
              <a:rPr lang="sv-SE">
                <a:solidFill>
                  <a:srgbClr val="202124"/>
                </a:solidFill>
                <a:highlight>
                  <a:srgbClr val="FFFFFF"/>
                </a:highlight>
                <a:latin typeface="Roboto"/>
                <a:ea typeface="Roboto"/>
                <a:cs typeface="Roboto"/>
                <a:sym typeface="Roboto"/>
              </a:rPr>
              <a:t> objects are usually called "layouts" can be one of many types that provide a different layout structure, such as </a:t>
            </a:r>
            <a:r>
              <a:rPr lang="sv-SE" sz="1100">
                <a:solidFill>
                  <a:srgbClr val="039BE5"/>
                </a:solidFill>
                <a:highlight>
                  <a:srgbClr val="F1F3F4"/>
                </a:highlight>
                <a:uFill>
                  <a:noFill/>
                </a:uFill>
                <a:latin typeface="Roboto Mono"/>
                <a:ea typeface="Roboto Mono"/>
                <a:cs typeface="Roboto Mono"/>
                <a:sym typeface="Roboto Mono"/>
                <a:hlinkClick r:id="rId13"/>
              </a:rPr>
              <a:t>LinearLayout</a:t>
            </a:r>
            <a:r>
              <a:rPr lang="sv-SE">
                <a:solidFill>
                  <a:srgbClr val="202124"/>
                </a:solidFill>
                <a:highlight>
                  <a:srgbClr val="FFFFFF"/>
                </a:highlight>
                <a:latin typeface="Roboto"/>
                <a:ea typeface="Roboto"/>
                <a:cs typeface="Roboto"/>
                <a:sym typeface="Roboto"/>
              </a:rPr>
              <a:t> or </a:t>
            </a:r>
            <a:r>
              <a:rPr lang="sv-SE" sz="1100">
                <a:solidFill>
                  <a:srgbClr val="039BE5"/>
                </a:solidFill>
                <a:highlight>
                  <a:srgbClr val="F1F3F4"/>
                </a:highlight>
                <a:uFill>
                  <a:noFill/>
                </a:uFill>
                <a:latin typeface="Roboto Mono"/>
                <a:ea typeface="Roboto Mono"/>
                <a:cs typeface="Roboto Mono"/>
                <a:sym typeface="Roboto Mono"/>
                <a:hlinkClick r:id="rId14"/>
              </a:rPr>
              <a:t>ConstraintLayout</a:t>
            </a:r>
            <a:r>
              <a:rPr lang="sv-SE">
                <a:solidFill>
                  <a:srgbClr val="039BE5"/>
                </a:solidFill>
                <a:highlight>
                  <a:srgbClr val="FFFFFF"/>
                </a:highlight>
                <a:uFill>
                  <a:noFill/>
                </a:uFill>
                <a:latin typeface="Roboto"/>
                <a:ea typeface="Roboto"/>
                <a:cs typeface="Roboto"/>
                <a:sym typeface="Roboto"/>
                <a:hlinkClick r:id="rId15"/>
              </a:rPr>
              <a:t> </a:t>
            </a:r>
            <a:r>
              <a:rPr lang="sv-SE">
                <a:solidFill>
                  <a:srgbClr val="202124"/>
                </a:solidFill>
                <a:highlight>
                  <a:srgbClr val="FFFFFF"/>
                </a:highlight>
                <a:latin typeface="Roboto"/>
                <a:ea typeface="Roboto"/>
                <a:cs typeface="Roboto"/>
                <a:sym typeface="Roboto"/>
              </a:rPr>
              <a:t>.</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sv-SE">
                <a:solidFill>
                  <a:srgbClr val="202124"/>
                </a:solidFill>
                <a:highlight>
                  <a:srgbClr val="FFFFFF"/>
                </a:highlight>
                <a:latin typeface="Roboto"/>
                <a:ea typeface="Roboto"/>
                <a:cs typeface="Roboto"/>
                <a:sym typeface="Roboto"/>
              </a:rPr>
              <a:t>You can declare a layout in two ways: </a:t>
            </a:r>
            <a:r>
              <a:rPr b="1" lang="sv-SE">
                <a:solidFill>
                  <a:srgbClr val="202124"/>
                </a:solidFill>
                <a:highlight>
                  <a:srgbClr val="FFFFFF"/>
                </a:highlight>
                <a:latin typeface="Roboto"/>
                <a:ea typeface="Roboto"/>
                <a:cs typeface="Roboto"/>
                <a:sym typeface="Roboto"/>
              </a:rPr>
              <a:t>Declare UI elements in XML</a:t>
            </a:r>
            <a:r>
              <a:rPr lang="sv-SE">
                <a:solidFill>
                  <a:srgbClr val="202124"/>
                </a:solidFill>
                <a:highlight>
                  <a:srgbClr val="FFFFFF"/>
                </a:highlight>
                <a:latin typeface="Roboto"/>
                <a:ea typeface="Roboto"/>
                <a:cs typeface="Roboto"/>
                <a:sym typeface="Roboto"/>
              </a:rPr>
              <a:t>. Android provides a straightforward XML vocabulary that corresponds to the View classes and subclasses, such as those for widgets and layouts. </a:t>
            </a:r>
            <a:r>
              <a:rPr b="1" lang="sv-SE">
                <a:solidFill>
                  <a:srgbClr val="202124"/>
                </a:solidFill>
                <a:highlight>
                  <a:srgbClr val="FFFFFF"/>
                </a:highlight>
                <a:latin typeface="Roboto"/>
                <a:ea typeface="Roboto"/>
                <a:cs typeface="Roboto"/>
                <a:sym typeface="Roboto"/>
              </a:rPr>
              <a:t>Instantiate layout elements at runtime</a:t>
            </a:r>
            <a:r>
              <a:rPr lang="sv-SE">
                <a:solidFill>
                  <a:srgbClr val="202124"/>
                </a:solidFill>
                <a:highlight>
                  <a:srgbClr val="FFFFFF"/>
                </a:highlight>
                <a:latin typeface="Roboto"/>
                <a:ea typeface="Roboto"/>
                <a:cs typeface="Roboto"/>
                <a:sym typeface="Roboto"/>
              </a:rPr>
              <a:t>. Your app can create View and ViewGroup objects (and manipulate their properties) programmatically.</a:t>
            </a:r>
            <a:endParaRPr>
              <a:solidFill>
                <a:srgbClr val="202124"/>
              </a:solidFill>
              <a:highlight>
                <a:srgbClr val="FFFFFF"/>
              </a:highlight>
              <a:latin typeface="Roboto"/>
              <a:ea typeface="Roboto"/>
              <a:cs typeface="Roboto"/>
              <a:sym typeface="Roboto"/>
            </a:endParaRPr>
          </a:p>
        </p:txBody>
      </p:sp>
      <p:sp>
        <p:nvSpPr>
          <p:cNvPr id="407" name="Google Shape;407;g5e82ee3b88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e82ee3b88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e82ee3b88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Declaring your UI in XML allows you to separate the presentation of your app from the code that controls its behavior. Using XML files also makes it easy to provide different layouts for different screen sizes and orientations. Using Android's XML vocabulary, you can quickly design UI layouts and the screen elements they contain, in the same way you create web pages in HTML — with a series of nested elements. In fact, it makes it possible to not have to write code or XML for the layout at all - You can also use Android Studio's </a:t>
            </a:r>
            <a:r>
              <a:rPr lang="sv-SE">
                <a:solidFill>
                  <a:srgbClr val="039BE5"/>
                </a:solidFill>
                <a:highlight>
                  <a:srgbClr val="FFFFFF"/>
                </a:highlight>
                <a:uFill>
                  <a:noFill/>
                </a:uFill>
                <a:latin typeface="Roboto"/>
                <a:ea typeface="Roboto"/>
                <a:cs typeface="Roboto"/>
                <a:sym typeface="Roboto"/>
                <a:hlinkClick r:id="rId2"/>
              </a:rPr>
              <a:t>Layout Editor</a:t>
            </a:r>
            <a:r>
              <a:rPr lang="sv-SE">
                <a:solidFill>
                  <a:srgbClr val="202124"/>
                </a:solidFill>
                <a:highlight>
                  <a:srgbClr val="FFFFFF"/>
                </a:highlight>
                <a:latin typeface="Roboto"/>
                <a:ea typeface="Roboto"/>
                <a:cs typeface="Roboto"/>
                <a:sym typeface="Roboto"/>
              </a:rPr>
              <a:t> to build your XML layout using a drag-and-drop interface which generates the XML - I’ll show you that in a few minutes. Each layout file must contain exactly one root element, which must be a View or ViewGroup object. Once you've defined the root element, you can add additional layout objects or widgets as child elements to gradually build a View hierarchy that defines your layout. For example, here's an XML layout that uses a vertical </a:t>
            </a:r>
            <a:r>
              <a:rPr lang="sv-SE" sz="1100">
                <a:solidFill>
                  <a:srgbClr val="039BE5"/>
                </a:solidFill>
                <a:highlight>
                  <a:srgbClr val="F1F3F4"/>
                </a:highlight>
                <a:uFill>
                  <a:noFill/>
                </a:uFill>
                <a:latin typeface="Roboto Mono"/>
                <a:ea typeface="Roboto Mono"/>
                <a:cs typeface="Roboto Mono"/>
                <a:sym typeface="Roboto Mono"/>
                <a:hlinkClick r:id="rId3"/>
              </a:rPr>
              <a:t>LinearLayout</a:t>
            </a:r>
            <a:r>
              <a:rPr lang="sv-SE">
                <a:solidFill>
                  <a:srgbClr val="202124"/>
                </a:solidFill>
                <a:highlight>
                  <a:srgbClr val="FFFFFF"/>
                </a:highlight>
                <a:latin typeface="Roboto"/>
                <a:ea typeface="Roboto"/>
                <a:cs typeface="Roboto"/>
                <a:sym typeface="Roboto"/>
              </a:rPr>
              <a:t> - organizes its widgets into a single horizontal or vertical row - to hold a </a:t>
            </a:r>
            <a:r>
              <a:rPr lang="sv-SE" sz="1100">
                <a:solidFill>
                  <a:srgbClr val="039BE5"/>
                </a:solidFill>
                <a:highlight>
                  <a:srgbClr val="F1F3F4"/>
                </a:highlight>
                <a:uFill>
                  <a:noFill/>
                </a:uFill>
                <a:latin typeface="Roboto Mono"/>
                <a:ea typeface="Roboto Mono"/>
                <a:cs typeface="Roboto Mono"/>
                <a:sym typeface="Roboto Mono"/>
                <a:hlinkClick r:id="rId4"/>
              </a:rPr>
              <a:t>TextView</a:t>
            </a:r>
            <a:r>
              <a:rPr lang="sv-SE">
                <a:solidFill>
                  <a:srgbClr val="202124"/>
                </a:solidFill>
                <a:highlight>
                  <a:srgbClr val="FFFFFF"/>
                </a:highlight>
                <a:latin typeface="Roboto"/>
                <a:ea typeface="Roboto"/>
                <a:cs typeface="Roboto"/>
                <a:sym typeface="Roboto"/>
              </a:rPr>
              <a:t> and a </a:t>
            </a:r>
            <a:r>
              <a:rPr lang="sv-SE" sz="1100">
                <a:solidFill>
                  <a:srgbClr val="039BE5"/>
                </a:solidFill>
                <a:highlight>
                  <a:srgbClr val="F1F3F4"/>
                </a:highlight>
                <a:uFill>
                  <a:noFill/>
                </a:uFill>
                <a:latin typeface="Roboto Mono"/>
                <a:ea typeface="Roboto Mono"/>
                <a:cs typeface="Roboto Mono"/>
                <a:sym typeface="Roboto Mono"/>
                <a:hlinkClick r:id="rId5"/>
              </a:rPr>
              <a:t>Button</a:t>
            </a:r>
            <a:r>
              <a:rPr lang="sv-SE"/>
              <a:t> (go over) - </a:t>
            </a:r>
            <a:endParaRPr/>
          </a:p>
        </p:txBody>
      </p:sp>
      <p:sp>
        <p:nvSpPr>
          <p:cNvPr id="416" name="Google Shape;416;g5e82ee3b88_0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e82ee3b88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e82ee3b88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Every View and ViewGroup object supports their own variety of XML attributes. Some attributes are specific to a View object (for example, TextView supports the </a:t>
            </a:r>
            <a:r>
              <a:rPr lang="sv-SE" sz="1100">
                <a:solidFill>
                  <a:srgbClr val="37474F"/>
                </a:solidFill>
                <a:highlight>
                  <a:srgbClr val="F1F3F4"/>
                </a:highlight>
                <a:latin typeface="Roboto Mono"/>
                <a:ea typeface="Roboto Mono"/>
                <a:cs typeface="Roboto Mono"/>
                <a:sym typeface="Roboto Mono"/>
              </a:rPr>
              <a:t>textSize</a:t>
            </a:r>
            <a:r>
              <a:rPr lang="sv-SE">
                <a:solidFill>
                  <a:srgbClr val="202124"/>
                </a:solidFill>
                <a:highlight>
                  <a:srgbClr val="FFFFFF"/>
                </a:highlight>
                <a:latin typeface="Roboto"/>
                <a:ea typeface="Roboto"/>
                <a:cs typeface="Roboto"/>
                <a:sym typeface="Roboto"/>
              </a:rPr>
              <a:t> attribute), Some are common to all View objects, because they are inherited from the root View class. And, other attributes are considered "layout parameters," which are attributes that describe certain layout orientations of the View object, as defined by that object's parent ViewGroup.</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Any View object may have an integer ID associated with it, to uniquely identify the View within the tree. When the app is compiled, this ID is referenced as an integer, but the ID is typically assigned in the layout XML file as a string, in the </a:t>
            </a:r>
            <a:r>
              <a:rPr lang="sv-SE" sz="1100">
                <a:solidFill>
                  <a:srgbClr val="37474F"/>
                </a:solidFill>
                <a:highlight>
                  <a:srgbClr val="F1F3F4"/>
                </a:highlight>
                <a:latin typeface="Roboto Mono"/>
                <a:ea typeface="Roboto Mono"/>
                <a:cs typeface="Roboto Mono"/>
                <a:sym typeface="Roboto Mono"/>
              </a:rPr>
              <a:t>id</a:t>
            </a:r>
            <a:r>
              <a:rPr lang="sv-SE">
                <a:solidFill>
                  <a:srgbClr val="202124"/>
                </a:solidFill>
                <a:highlight>
                  <a:srgbClr val="FFFFFF"/>
                </a:highlight>
                <a:latin typeface="Roboto"/>
                <a:ea typeface="Roboto"/>
                <a:cs typeface="Roboto"/>
                <a:sym typeface="Roboto"/>
              </a:rPr>
              <a:t>attribute. The at-symbol (@) at the beginning of the string indicates that the XML parser should parse and expand the rest of the ID string and identify it as an ID resource. The plus-symbol (+) means that this is a new resource name that must be created and added to our resources. It is given the variable “my_button”</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n order to create views and reference them from the app, a common pattern is to Define a view/widget in the layout file and assign it a unique ID (first pic), Then create an instance of the view object and capture it from the layout (typically in the </a:t>
            </a:r>
            <a:r>
              <a:rPr lang="sv-SE" sz="950">
                <a:solidFill>
                  <a:srgbClr val="039BE5"/>
                </a:solidFill>
                <a:highlight>
                  <a:srgbClr val="F1F3F4"/>
                </a:highlight>
                <a:uFill>
                  <a:noFill/>
                </a:uFill>
                <a:latin typeface="Roboto Mono"/>
                <a:ea typeface="Roboto Mono"/>
                <a:cs typeface="Roboto Mono"/>
                <a:sym typeface="Roboto Mono"/>
                <a:hlinkClick r:id="rId2"/>
              </a:rPr>
              <a:t>onCreate()</a:t>
            </a:r>
            <a:r>
              <a:rPr lang="sv-SE">
                <a:solidFill>
                  <a:srgbClr val="202124"/>
                </a:solidFill>
                <a:highlight>
                  <a:srgbClr val="FFFFFF"/>
                </a:highlight>
                <a:latin typeface="Roboto"/>
                <a:ea typeface="Roboto"/>
                <a:cs typeface="Roboto"/>
                <a:sym typeface="Roboto"/>
              </a:rPr>
              <a:t> method) (second pic)</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27" name="Google Shape;427;g5e82ee3b88_0_3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e82ee3b8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5e82ee3b8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you’ve developed all sorts of applications in this and other courses. Desktop applications, web applications, now mobile applications. What’s so special about mobile? LEt’s stat with a definition. Wikipedia - source of all knowledge - says (1). Well, (2). What makes it different? Well, the need to operate on the go. Laptops are technically portable, but mobile devices take this even further. (3 -4) Though, these days, there isn’t even that big of a difference. More importantly, (5) - optimization becomes important not because the hardware is weak, but because a mobile device must operate for a long period of time on a relatively small battery. Program design must consider the drain on power, and work to conserve battery life. (6) - you do not have a mouse, a full keyboard, maybe no buttons at all. You must use a touchscreen as your primary source of input. (7), which can vary from a watch to a tablet, but will always be on the small side - even if the screen is high resolution, apps must be readable and make use of the limited screen space. And, (8) - you can’t assume a constant network connection. Your cellular connection may weaken or drop, and you may switch from cellular to wifi at any time.</a:t>
            </a:r>
            <a:endParaRPr/>
          </a:p>
        </p:txBody>
      </p:sp>
      <p:sp>
        <p:nvSpPr>
          <p:cNvPr id="92" name="Google Shape;92;g5e82ee3b8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e82ee3b88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e82ee3b88_0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XML layout attributes named </a:t>
            </a:r>
            <a:r>
              <a:rPr lang="sv-SE" sz="1100">
                <a:solidFill>
                  <a:srgbClr val="37474F"/>
                </a:solidFill>
                <a:highlight>
                  <a:srgbClr val="F1F3F4"/>
                </a:highlight>
                <a:latin typeface="Roboto Mono"/>
                <a:ea typeface="Roboto Mono"/>
                <a:cs typeface="Roboto Mono"/>
                <a:sym typeface="Roboto Mono"/>
              </a:rPr>
              <a:t>layout_</a:t>
            </a:r>
            <a:r>
              <a:rPr i="1" lang="sv-SE" sz="1100">
                <a:solidFill>
                  <a:srgbClr val="37474F"/>
                </a:solidFill>
                <a:highlight>
                  <a:srgbClr val="F1F3F4"/>
                </a:highlight>
                <a:latin typeface="Roboto Mono"/>
                <a:ea typeface="Roboto Mono"/>
                <a:cs typeface="Roboto Mono"/>
                <a:sym typeface="Roboto Mono"/>
              </a:rPr>
              <a:t>something</a:t>
            </a:r>
            <a:r>
              <a:rPr lang="sv-SE">
                <a:solidFill>
                  <a:srgbClr val="202124"/>
                </a:solidFill>
                <a:highlight>
                  <a:srgbClr val="FFFFFF"/>
                </a:highlight>
                <a:latin typeface="Roboto"/>
                <a:ea typeface="Roboto"/>
                <a:cs typeface="Roboto"/>
                <a:sym typeface="Roboto"/>
              </a:rPr>
              <a:t> define layout parameters for the View that are appropriate for the ViewGroup in which it resides. Every ViewGroup class implements a nested class that extends </a:t>
            </a:r>
            <a:r>
              <a:rPr lang="sv-SE" sz="1100">
                <a:solidFill>
                  <a:srgbClr val="039BE5"/>
                </a:solidFill>
                <a:highlight>
                  <a:srgbClr val="F1F3F4"/>
                </a:highlight>
                <a:uFill>
                  <a:noFill/>
                </a:uFill>
                <a:latin typeface="Roboto Mono"/>
                <a:ea typeface="Roboto Mono"/>
                <a:cs typeface="Roboto Mono"/>
                <a:sym typeface="Roboto Mono"/>
                <a:hlinkClick r:id="rId2"/>
              </a:rPr>
              <a:t>ViewGroup.LayoutParams</a:t>
            </a:r>
            <a:r>
              <a:rPr lang="sv-SE">
                <a:solidFill>
                  <a:srgbClr val="202124"/>
                </a:solidFill>
                <a:highlight>
                  <a:srgbClr val="FFFFFF"/>
                </a:highlight>
                <a:latin typeface="Roboto"/>
                <a:ea typeface="Roboto"/>
                <a:cs typeface="Roboto"/>
                <a:sym typeface="Roboto"/>
              </a:rPr>
              <a:t>. This subclass contains property types that define the size and position for each child view, as appropriate for the view group. As you can see here, the parent ViewGroup defines layout parameters for each child view.</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All view groups include a width and height (</a:t>
            </a:r>
            <a:r>
              <a:rPr lang="sv-SE" sz="1100">
                <a:solidFill>
                  <a:srgbClr val="37474F"/>
                </a:solidFill>
                <a:highlight>
                  <a:srgbClr val="F1F3F4"/>
                </a:highlight>
                <a:latin typeface="Roboto Mono"/>
                <a:ea typeface="Roboto Mono"/>
                <a:cs typeface="Roboto Mono"/>
                <a:sym typeface="Roboto Mono"/>
              </a:rPr>
              <a:t>layout_width</a:t>
            </a:r>
            <a:r>
              <a:rPr lang="sv-SE">
                <a:solidFill>
                  <a:srgbClr val="202124"/>
                </a:solidFill>
                <a:highlight>
                  <a:srgbClr val="FFFFFF"/>
                </a:highlight>
                <a:latin typeface="Roboto"/>
                <a:ea typeface="Roboto"/>
                <a:cs typeface="Roboto"/>
                <a:sym typeface="Roboto"/>
              </a:rPr>
              <a:t> and </a:t>
            </a:r>
            <a:r>
              <a:rPr lang="sv-SE" sz="1100">
                <a:solidFill>
                  <a:srgbClr val="37474F"/>
                </a:solidFill>
                <a:highlight>
                  <a:srgbClr val="F1F3F4"/>
                </a:highlight>
                <a:latin typeface="Roboto Mono"/>
                <a:ea typeface="Roboto Mono"/>
                <a:cs typeface="Roboto Mono"/>
                <a:sym typeface="Roboto Mono"/>
              </a:rPr>
              <a:t>layout_height</a:t>
            </a:r>
            <a:r>
              <a:rPr lang="sv-SE">
                <a:solidFill>
                  <a:srgbClr val="202124"/>
                </a:solidFill>
                <a:highlight>
                  <a:srgbClr val="FFFFFF"/>
                </a:highlight>
                <a:latin typeface="Roboto"/>
                <a:ea typeface="Roboto"/>
                <a:cs typeface="Roboto"/>
                <a:sym typeface="Roboto"/>
              </a:rPr>
              <a:t>), and each view is required to define them. Many LayoutParams also include optional margins and borders. You can specify width and height with exact measurements, though you probably won't want to do this often. More often, you will use one of these constants to set the width or height: </a:t>
            </a:r>
            <a:r>
              <a:rPr b="1" lang="sv-SE">
                <a:solidFill>
                  <a:srgbClr val="EC407A"/>
                </a:solidFill>
                <a:highlight>
                  <a:srgbClr val="FFFFFF"/>
                </a:highlight>
                <a:latin typeface="Roboto"/>
                <a:ea typeface="Roboto"/>
                <a:cs typeface="Roboto"/>
                <a:sym typeface="Roboto"/>
              </a:rPr>
              <a:t>wrap_content</a:t>
            </a:r>
            <a:r>
              <a:rPr lang="sv-SE">
                <a:solidFill>
                  <a:srgbClr val="202124"/>
                </a:solidFill>
                <a:highlight>
                  <a:srgbClr val="FFFFFF"/>
                </a:highlight>
                <a:latin typeface="Roboto"/>
                <a:ea typeface="Roboto"/>
                <a:cs typeface="Roboto"/>
                <a:sym typeface="Roboto"/>
              </a:rPr>
              <a:t> tells your view to size itself to the dimensions required by its content, </a:t>
            </a:r>
            <a:r>
              <a:rPr b="1" lang="sv-SE">
                <a:solidFill>
                  <a:srgbClr val="EC407A"/>
                </a:solidFill>
                <a:highlight>
                  <a:srgbClr val="FFFFFF"/>
                </a:highlight>
                <a:latin typeface="Roboto"/>
                <a:ea typeface="Roboto"/>
                <a:cs typeface="Roboto"/>
                <a:sym typeface="Roboto"/>
              </a:rPr>
              <a:t>match_parent</a:t>
            </a:r>
            <a:r>
              <a:rPr lang="sv-SE">
                <a:solidFill>
                  <a:srgbClr val="202124"/>
                </a:solidFill>
                <a:highlight>
                  <a:srgbClr val="FFFFFF"/>
                </a:highlight>
                <a:latin typeface="Roboto"/>
                <a:ea typeface="Roboto"/>
                <a:cs typeface="Roboto"/>
                <a:sym typeface="Roboto"/>
              </a:rPr>
              <a:t> tells your view to become as big as its parent view group will allow.</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In general, specifying a layout width and height using absolute units such as pixels is not recommended. Instead, using relative measurements such as density-independent pixel units (</a:t>
            </a:r>
            <a:r>
              <a:rPr b="1" lang="sv-SE">
                <a:solidFill>
                  <a:srgbClr val="EC407A"/>
                </a:solidFill>
                <a:highlight>
                  <a:srgbClr val="FFFFFF"/>
                </a:highlight>
                <a:latin typeface="Roboto"/>
                <a:ea typeface="Roboto"/>
                <a:cs typeface="Roboto"/>
                <a:sym typeface="Roboto"/>
              </a:rPr>
              <a:t>dp</a:t>
            </a:r>
            <a:r>
              <a:rPr lang="sv-SE">
                <a:solidFill>
                  <a:srgbClr val="202124"/>
                </a:solidFill>
                <a:highlight>
                  <a:srgbClr val="FFFFFF"/>
                </a:highlight>
                <a:latin typeface="Roboto"/>
                <a:ea typeface="Roboto"/>
                <a:cs typeface="Roboto"/>
                <a:sym typeface="Roboto"/>
              </a:rPr>
              <a:t>), </a:t>
            </a:r>
            <a:r>
              <a:rPr b="1" lang="sv-SE">
                <a:solidFill>
                  <a:srgbClr val="EC407A"/>
                </a:solidFill>
                <a:highlight>
                  <a:srgbClr val="FFFFFF"/>
                </a:highlight>
                <a:latin typeface="Roboto"/>
                <a:ea typeface="Roboto"/>
                <a:cs typeface="Roboto"/>
                <a:sym typeface="Roboto"/>
              </a:rPr>
              <a:t>wrap_content</a:t>
            </a:r>
            <a:r>
              <a:rPr lang="sv-SE">
                <a:solidFill>
                  <a:srgbClr val="202124"/>
                </a:solidFill>
                <a:highlight>
                  <a:srgbClr val="FFFFFF"/>
                </a:highlight>
                <a:latin typeface="Roboto"/>
                <a:ea typeface="Roboto"/>
                <a:cs typeface="Roboto"/>
                <a:sym typeface="Roboto"/>
              </a:rPr>
              <a:t>, or </a:t>
            </a:r>
            <a:r>
              <a:rPr b="1" lang="sv-SE">
                <a:solidFill>
                  <a:srgbClr val="EC407A"/>
                </a:solidFill>
                <a:highlight>
                  <a:srgbClr val="FFFFFF"/>
                </a:highlight>
                <a:latin typeface="Roboto"/>
                <a:ea typeface="Roboto"/>
                <a:cs typeface="Roboto"/>
                <a:sym typeface="Roboto"/>
              </a:rPr>
              <a:t>match_parent</a:t>
            </a:r>
            <a:r>
              <a:rPr lang="sv-SE">
                <a:solidFill>
                  <a:srgbClr val="202124"/>
                </a:solidFill>
                <a:highlight>
                  <a:srgbClr val="FFFFFF"/>
                </a:highlight>
                <a:latin typeface="Roboto"/>
                <a:ea typeface="Roboto"/>
                <a:cs typeface="Roboto"/>
                <a:sym typeface="Roboto"/>
              </a:rPr>
              <a:t>, is a better approach, because it helps ensure that your app will display properly across a variety of device screen sizes.</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437" name="Google Shape;437;g5e82ee3b88_0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e82ee3b88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e82ee3b88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 geometry of a view is that of a rectangle. A view has a location, expressed as a pair of </a:t>
            </a:r>
            <a:r>
              <a:rPr i="1" lang="sv-SE">
                <a:solidFill>
                  <a:srgbClr val="202124"/>
                </a:solidFill>
                <a:highlight>
                  <a:srgbClr val="FFFFFF"/>
                </a:highlight>
                <a:latin typeface="Roboto"/>
                <a:ea typeface="Roboto"/>
                <a:cs typeface="Roboto"/>
                <a:sym typeface="Roboto"/>
              </a:rPr>
              <a:t>left</a:t>
            </a:r>
            <a:r>
              <a:rPr lang="sv-SE">
                <a:solidFill>
                  <a:srgbClr val="202124"/>
                </a:solidFill>
                <a:highlight>
                  <a:srgbClr val="FFFFFF"/>
                </a:highlight>
                <a:latin typeface="Roboto"/>
                <a:ea typeface="Roboto"/>
                <a:cs typeface="Roboto"/>
                <a:sym typeface="Roboto"/>
              </a:rPr>
              <a:t> and </a:t>
            </a:r>
            <a:r>
              <a:rPr i="1" lang="sv-SE">
                <a:solidFill>
                  <a:srgbClr val="202124"/>
                </a:solidFill>
                <a:highlight>
                  <a:srgbClr val="FFFFFF"/>
                </a:highlight>
                <a:latin typeface="Roboto"/>
                <a:ea typeface="Roboto"/>
                <a:cs typeface="Roboto"/>
                <a:sym typeface="Roboto"/>
              </a:rPr>
              <a:t>top</a:t>
            </a:r>
            <a:r>
              <a:rPr lang="sv-SE">
                <a:solidFill>
                  <a:srgbClr val="202124"/>
                </a:solidFill>
                <a:highlight>
                  <a:srgbClr val="FFFFFF"/>
                </a:highlight>
                <a:latin typeface="Roboto"/>
                <a:ea typeface="Roboto"/>
                <a:cs typeface="Roboto"/>
                <a:sym typeface="Roboto"/>
              </a:rPr>
              <a:t> coordinates, and two dimensions, expressed as a width and a height. The unit for location and dimensions is the pixel. It is possible to retrieve the location of a view by invoking the methods </a:t>
            </a:r>
            <a:r>
              <a:rPr lang="sv-SE" sz="1100">
                <a:solidFill>
                  <a:srgbClr val="039BE5"/>
                </a:solidFill>
                <a:highlight>
                  <a:srgbClr val="F1F3F4"/>
                </a:highlight>
                <a:uFill>
                  <a:noFill/>
                </a:uFill>
                <a:latin typeface="Roboto Mono"/>
                <a:ea typeface="Roboto Mono"/>
                <a:cs typeface="Roboto Mono"/>
                <a:sym typeface="Roboto Mono"/>
                <a:hlinkClick r:id="rId2"/>
              </a:rPr>
              <a:t>getLeft()</a:t>
            </a:r>
            <a:r>
              <a:rPr lang="sv-SE">
                <a:solidFill>
                  <a:srgbClr val="202124"/>
                </a:solidFill>
                <a:highlight>
                  <a:srgbClr val="FFFFFF"/>
                </a:highlight>
                <a:latin typeface="Roboto"/>
                <a:ea typeface="Roboto"/>
                <a:cs typeface="Roboto"/>
                <a:sym typeface="Roboto"/>
              </a:rPr>
              <a:t> and </a:t>
            </a:r>
            <a:r>
              <a:rPr lang="sv-SE" sz="1100">
                <a:solidFill>
                  <a:srgbClr val="039BE5"/>
                </a:solidFill>
                <a:highlight>
                  <a:srgbClr val="F1F3F4"/>
                </a:highlight>
                <a:uFill>
                  <a:noFill/>
                </a:uFill>
                <a:latin typeface="Roboto Mono"/>
                <a:ea typeface="Roboto Mono"/>
                <a:cs typeface="Roboto Mono"/>
                <a:sym typeface="Roboto Mono"/>
                <a:hlinkClick r:id="rId3"/>
              </a:rPr>
              <a:t>getTop()</a:t>
            </a:r>
            <a:r>
              <a:rPr lang="sv-SE">
                <a:solidFill>
                  <a:srgbClr val="202124"/>
                </a:solidFill>
                <a:highlight>
                  <a:srgbClr val="FFFFFF"/>
                </a:highlight>
                <a:latin typeface="Roboto"/>
                <a:ea typeface="Roboto"/>
                <a:cs typeface="Roboto"/>
                <a:sym typeface="Roboto"/>
              </a:rPr>
              <a:t>. These methods both return the location of the view relative to its parent. For instance, when </a:t>
            </a:r>
            <a:r>
              <a:rPr lang="sv-SE" sz="1100">
                <a:solidFill>
                  <a:srgbClr val="37474F"/>
                </a:solidFill>
                <a:highlight>
                  <a:srgbClr val="F1F3F4"/>
                </a:highlight>
                <a:latin typeface="Roboto Mono"/>
                <a:ea typeface="Roboto Mono"/>
                <a:cs typeface="Roboto Mono"/>
                <a:sym typeface="Roboto Mono"/>
              </a:rPr>
              <a:t>getLeft()</a:t>
            </a:r>
            <a:r>
              <a:rPr lang="sv-SE">
                <a:solidFill>
                  <a:srgbClr val="202124"/>
                </a:solidFill>
                <a:highlight>
                  <a:srgbClr val="FFFFFF"/>
                </a:highlight>
                <a:latin typeface="Roboto"/>
                <a:ea typeface="Roboto"/>
                <a:cs typeface="Roboto"/>
                <a:sym typeface="Roboto"/>
              </a:rPr>
              <a:t> returns 20, that means the view is located 20 pixels to the right of the left edge of its direct parent.</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The size of a view is expressed with a width and a height. A view actually possesses two pairs of width and height values. The first pair is known as </a:t>
            </a:r>
            <a:r>
              <a:rPr i="1" lang="sv-SE">
                <a:solidFill>
                  <a:srgbClr val="202124"/>
                </a:solidFill>
                <a:highlight>
                  <a:srgbClr val="FFFFFF"/>
                </a:highlight>
                <a:latin typeface="Roboto"/>
                <a:ea typeface="Roboto"/>
                <a:cs typeface="Roboto"/>
                <a:sym typeface="Roboto"/>
              </a:rPr>
              <a:t>measured width</a:t>
            </a:r>
            <a:r>
              <a:rPr lang="sv-SE">
                <a:solidFill>
                  <a:srgbClr val="202124"/>
                </a:solidFill>
                <a:highlight>
                  <a:srgbClr val="FFFFFF"/>
                </a:highlight>
                <a:latin typeface="Roboto"/>
                <a:ea typeface="Roboto"/>
                <a:cs typeface="Roboto"/>
                <a:sym typeface="Roboto"/>
              </a:rPr>
              <a:t> and </a:t>
            </a:r>
            <a:r>
              <a:rPr i="1" lang="sv-SE">
                <a:solidFill>
                  <a:srgbClr val="202124"/>
                </a:solidFill>
                <a:highlight>
                  <a:srgbClr val="FFFFFF"/>
                </a:highlight>
                <a:latin typeface="Roboto"/>
                <a:ea typeface="Roboto"/>
                <a:cs typeface="Roboto"/>
                <a:sym typeface="Roboto"/>
              </a:rPr>
              <a:t>measured height</a:t>
            </a:r>
            <a:r>
              <a:rPr lang="sv-SE">
                <a:solidFill>
                  <a:srgbClr val="202124"/>
                </a:solidFill>
                <a:highlight>
                  <a:srgbClr val="FFFFFF"/>
                </a:highlight>
                <a:latin typeface="Roboto"/>
                <a:ea typeface="Roboto"/>
                <a:cs typeface="Roboto"/>
                <a:sym typeface="Roboto"/>
              </a:rPr>
              <a:t>. These dimensions define how big a view wants to be within its parent.  The second pair is simply known as </a:t>
            </a:r>
            <a:r>
              <a:rPr i="1" lang="sv-SE">
                <a:solidFill>
                  <a:srgbClr val="202124"/>
                </a:solidFill>
                <a:highlight>
                  <a:srgbClr val="FFFFFF"/>
                </a:highlight>
                <a:latin typeface="Roboto"/>
                <a:ea typeface="Roboto"/>
                <a:cs typeface="Roboto"/>
                <a:sym typeface="Roboto"/>
              </a:rPr>
              <a:t>width</a:t>
            </a:r>
            <a:r>
              <a:rPr lang="sv-SE">
                <a:solidFill>
                  <a:srgbClr val="202124"/>
                </a:solidFill>
                <a:highlight>
                  <a:srgbClr val="FFFFFF"/>
                </a:highlight>
                <a:latin typeface="Roboto"/>
                <a:ea typeface="Roboto"/>
                <a:cs typeface="Roboto"/>
                <a:sym typeface="Roboto"/>
              </a:rPr>
              <a:t> and </a:t>
            </a:r>
            <a:r>
              <a:rPr i="1" lang="sv-SE">
                <a:solidFill>
                  <a:srgbClr val="202124"/>
                </a:solidFill>
                <a:highlight>
                  <a:srgbClr val="FFFFFF"/>
                </a:highlight>
                <a:latin typeface="Roboto"/>
                <a:ea typeface="Roboto"/>
                <a:cs typeface="Roboto"/>
                <a:sym typeface="Roboto"/>
              </a:rPr>
              <a:t>height</a:t>
            </a:r>
            <a:r>
              <a:rPr lang="sv-SE">
                <a:solidFill>
                  <a:srgbClr val="202124"/>
                </a:solidFill>
                <a:highlight>
                  <a:srgbClr val="FFFFFF"/>
                </a:highlight>
                <a:latin typeface="Roboto"/>
                <a:ea typeface="Roboto"/>
                <a:cs typeface="Roboto"/>
                <a:sym typeface="Roboto"/>
              </a:rPr>
              <a:t>, or sometimes </a:t>
            </a:r>
            <a:r>
              <a:rPr i="1" lang="sv-SE">
                <a:solidFill>
                  <a:srgbClr val="202124"/>
                </a:solidFill>
                <a:highlight>
                  <a:srgbClr val="FFFFFF"/>
                </a:highlight>
                <a:latin typeface="Roboto"/>
                <a:ea typeface="Roboto"/>
                <a:cs typeface="Roboto"/>
                <a:sym typeface="Roboto"/>
              </a:rPr>
              <a:t>drawing width</a:t>
            </a:r>
            <a:r>
              <a:rPr lang="sv-SE">
                <a:solidFill>
                  <a:srgbClr val="202124"/>
                </a:solidFill>
                <a:highlight>
                  <a:srgbClr val="FFFFFF"/>
                </a:highlight>
                <a:latin typeface="Roboto"/>
                <a:ea typeface="Roboto"/>
                <a:cs typeface="Roboto"/>
                <a:sym typeface="Roboto"/>
              </a:rPr>
              <a:t> and </a:t>
            </a:r>
            <a:r>
              <a:rPr i="1" lang="sv-SE">
                <a:solidFill>
                  <a:srgbClr val="202124"/>
                </a:solidFill>
                <a:highlight>
                  <a:srgbClr val="FFFFFF"/>
                </a:highlight>
                <a:latin typeface="Roboto"/>
                <a:ea typeface="Roboto"/>
                <a:cs typeface="Roboto"/>
                <a:sym typeface="Roboto"/>
              </a:rPr>
              <a:t>drawing height</a:t>
            </a:r>
            <a:r>
              <a:rPr lang="sv-SE">
                <a:solidFill>
                  <a:srgbClr val="202124"/>
                </a:solidFill>
                <a:highlight>
                  <a:srgbClr val="FFFFFF"/>
                </a:highlight>
                <a:latin typeface="Roboto"/>
                <a:ea typeface="Roboto"/>
                <a:cs typeface="Roboto"/>
                <a:sym typeface="Roboto"/>
              </a:rPr>
              <a:t>. These dimensions define the actual size of the view on screen, at drawing time and after layout. These values may, but do not have to, be different from the measured width and height. </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46" name="Google Shape;446;g5e82ee3b88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e82ee3b88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e82ee3b88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left three)</a:t>
            </a:r>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When the content for your layout is dynamic or not pre-determined, you can use a  </a:t>
            </a:r>
            <a:r>
              <a:rPr lang="sv-SE" sz="1100">
                <a:solidFill>
                  <a:srgbClr val="039BE5"/>
                </a:solidFill>
                <a:highlight>
                  <a:srgbClr val="F1F3F4"/>
                </a:highlight>
                <a:uFill>
                  <a:noFill/>
                </a:uFill>
                <a:latin typeface="Roboto Mono"/>
                <a:ea typeface="Roboto Mono"/>
                <a:cs typeface="Roboto Mono"/>
                <a:sym typeface="Roboto Mono"/>
                <a:hlinkClick r:id="rId2"/>
              </a:rPr>
              <a:t>AdapterView</a:t>
            </a:r>
            <a:r>
              <a:rPr lang="sv-SE">
                <a:solidFill>
                  <a:srgbClr val="202124"/>
                </a:solidFill>
                <a:highlight>
                  <a:srgbClr val="FFFFFF"/>
                </a:highlight>
                <a:latin typeface="Roboto"/>
                <a:ea typeface="Roboto"/>
                <a:cs typeface="Roboto"/>
                <a:sym typeface="Roboto"/>
              </a:rPr>
              <a:t>to populate the layout with views at runtime. A subclass of the </a:t>
            </a:r>
            <a:r>
              <a:rPr lang="sv-SE" sz="1100">
                <a:solidFill>
                  <a:srgbClr val="039BE5"/>
                </a:solidFill>
                <a:highlight>
                  <a:srgbClr val="F1F3F4"/>
                </a:highlight>
                <a:uFill>
                  <a:noFill/>
                </a:uFill>
                <a:latin typeface="Roboto Mono"/>
                <a:ea typeface="Roboto Mono"/>
                <a:cs typeface="Roboto Mono"/>
                <a:sym typeface="Roboto Mono"/>
                <a:hlinkClick r:id="rId3"/>
              </a:rPr>
              <a:t>AdapterView</a:t>
            </a:r>
            <a:r>
              <a:rPr lang="sv-SE">
                <a:solidFill>
                  <a:srgbClr val="202124"/>
                </a:solidFill>
                <a:highlight>
                  <a:srgbClr val="FFFFFF"/>
                </a:highlight>
                <a:latin typeface="Roboto"/>
                <a:ea typeface="Roboto"/>
                <a:cs typeface="Roboto"/>
                <a:sym typeface="Roboto"/>
              </a:rPr>
              <a:t> class uses an </a:t>
            </a:r>
            <a:r>
              <a:rPr lang="sv-SE" sz="1100">
                <a:solidFill>
                  <a:srgbClr val="039BE5"/>
                </a:solidFill>
                <a:highlight>
                  <a:srgbClr val="F1F3F4"/>
                </a:highlight>
                <a:uFill>
                  <a:noFill/>
                </a:uFill>
                <a:latin typeface="Roboto Mono"/>
                <a:ea typeface="Roboto Mono"/>
                <a:cs typeface="Roboto Mono"/>
                <a:sym typeface="Roboto Mono"/>
                <a:hlinkClick r:id="rId4"/>
              </a:rPr>
              <a:t>Adapter</a:t>
            </a:r>
            <a:r>
              <a:rPr lang="sv-SE">
                <a:solidFill>
                  <a:srgbClr val="202124"/>
                </a:solidFill>
                <a:highlight>
                  <a:srgbClr val="FFFFFF"/>
                </a:highlight>
                <a:latin typeface="Roboto"/>
                <a:ea typeface="Roboto"/>
                <a:cs typeface="Roboto"/>
                <a:sym typeface="Roboto"/>
              </a:rPr>
              <a:t> to bind data to its layout. The </a:t>
            </a:r>
            <a:r>
              <a:rPr lang="sv-SE" sz="1100">
                <a:solidFill>
                  <a:srgbClr val="039BE5"/>
                </a:solidFill>
                <a:highlight>
                  <a:srgbClr val="F1F3F4"/>
                </a:highlight>
                <a:uFill>
                  <a:noFill/>
                </a:uFill>
                <a:latin typeface="Roboto Mono"/>
                <a:ea typeface="Roboto Mono"/>
                <a:cs typeface="Roboto Mono"/>
                <a:sym typeface="Roboto Mono"/>
                <a:hlinkClick r:id="rId5"/>
              </a:rPr>
              <a:t>Adapter</a:t>
            </a:r>
            <a:r>
              <a:rPr lang="sv-SE">
                <a:solidFill>
                  <a:srgbClr val="202124"/>
                </a:solidFill>
                <a:highlight>
                  <a:srgbClr val="FFFFFF"/>
                </a:highlight>
                <a:latin typeface="Roboto"/>
                <a:ea typeface="Roboto"/>
                <a:cs typeface="Roboto"/>
                <a:sym typeface="Roboto"/>
              </a:rPr>
              <a:t> behaves as a middleman between the data source and the </a:t>
            </a:r>
            <a:r>
              <a:rPr lang="sv-SE" sz="1100">
                <a:solidFill>
                  <a:srgbClr val="039BE5"/>
                </a:solidFill>
                <a:highlight>
                  <a:srgbClr val="F1F3F4"/>
                </a:highlight>
                <a:uFill>
                  <a:noFill/>
                </a:uFill>
                <a:latin typeface="Roboto Mono"/>
                <a:ea typeface="Roboto Mono"/>
                <a:cs typeface="Roboto Mono"/>
                <a:sym typeface="Roboto Mono"/>
                <a:hlinkClick r:id="rId6"/>
              </a:rPr>
              <a:t>AdapterView</a:t>
            </a:r>
            <a:r>
              <a:rPr lang="sv-SE">
                <a:solidFill>
                  <a:srgbClr val="202124"/>
                </a:solidFill>
                <a:highlight>
                  <a:srgbClr val="FFFFFF"/>
                </a:highlight>
                <a:latin typeface="Roboto"/>
                <a:ea typeface="Roboto"/>
                <a:cs typeface="Roboto"/>
                <a:sym typeface="Roboto"/>
              </a:rPr>
              <a:t> layout—the </a:t>
            </a:r>
            <a:r>
              <a:rPr lang="sv-SE" sz="1100">
                <a:solidFill>
                  <a:srgbClr val="039BE5"/>
                </a:solidFill>
                <a:highlight>
                  <a:srgbClr val="F1F3F4"/>
                </a:highlight>
                <a:uFill>
                  <a:noFill/>
                </a:uFill>
                <a:latin typeface="Roboto Mono"/>
                <a:ea typeface="Roboto Mono"/>
                <a:cs typeface="Roboto Mono"/>
                <a:sym typeface="Roboto Mono"/>
                <a:hlinkClick r:id="rId7"/>
              </a:rPr>
              <a:t>Adapter</a:t>
            </a:r>
            <a:r>
              <a:rPr lang="sv-SE">
                <a:solidFill>
                  <a:srgbClr val="202124"/>
                </a:solidFill>
                <a:highlight>
                  <a:srgbClr val="FFFFFF"/>
                </a:highlight>
                <a:latin typeface="Roboto"/>
                <a:ea typeface="Roboto"/>
                <a:cs typeface="Roboto"/>
                <a:sym typeface="Roboto"/>
              </a:rPr>
              <a:t>retrieves the data and converts each entry into a view that can be added into the </a:t>
            </a:r>
            <a:r>
              <a:rPr lang="sv-SE" sz="1100">
                <a:solidFill>
                  <a:srgbClr val="039BE5"/>
                </a:solidFill>
                <a:highlight>
                  <a:srgbClr val="F1F3F4"/>
                </a:highlight>
                <a:uFill>
                  <a:noFill/>
                </a:uFill>
                <a:latin typeface="Roboto Mono"/>
                <a:ea typeface="Roboto Mono"/>
                <a:cs typeface="Roboto Mono"/>
                <a:sym typeface="Roboto Mono"/>
                <a:hlinkClick r:id="rId8"/>
              </a:rPr>
              <a:t>AdapterView</a:t>
            </a:r>
            <a:r>
              <a:rPr lang="sv-SE">
                <a:solidFill>
                  <a:srgbClr val="202124"/>
                </a:solidFill>
                <a:highlight>
                  <a:srgbClr val="FFFFFF"/>
                </a:highlight>
                <a:latin typeface="Roboto"/>
                <a:ea typeface="Roboto"/>
                <a:cs typeface="Roboto"/>
                <a:sym typeface="Roboto"/>
              </a:rPr>
              <a:t> layout. (go over right two)</a:t>
            </a:r>
            <a:endParaRPr/>
          </a:p>
          <a:p>
            <a:pPr indent="0" lvl="0" marL="0" rtl="0" algn="l">
              <a:spcBef>
                <a:spcPts val="0"/>
              </a:spcBef>
              <a:spcAft>
                <a:spcPts val="0"/>
              </a:spcAft>
              <a:buNone/>
            </a:pPr>
            <a:r>
              <a:t/>
            </a:r>
            <a:endParaRPr/>
          </a:p>
        </p:txBody>
      </p:sp>
      <p:sp>
        <p:nvSpPr>
          <p:cNvPr id="454" name="Google Shape;454;g5e82ee3b88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e82ee3b88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e82ee3b88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Android runs on devices of various sizes, from phones to tablets and TVs. In order to categorize devices by their screen type, Android defines two characteristics for each device: screen size (the physical size of the screen) and screen density (the physical density of the pixels on the screen, known as DPI). To simplify the different configurations, Android generalizes these variants into groups that make them easier to target: Four generalized sizes: small, normal, large, and xlarge - about 92% of devices have a normal sized screen..And several generalized densities: mdpi (medium), hdpi (high), xhdpi (extra high), xxhdpi (extra-extra high), and others (currently, is most common XHDPI - 42%).</a:t>
            </a:r>
            <a:endParaRPr>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sv-SE">
                <a:solidFill>
                  <a:srgbClr val="202124"/>
                </a:solidFill>
                <a:highlight>
                  <a:srgbClr val="FFFFFF"/>
                </a:highlight>
                <a:latin typeface="Roboto"/>
                <a:ea typeface="Roboto"/>
                <a:cs typeface="Roboto"/>
                <a:sym typeface="Roboto"/>
              </a:rPr>
              <a:t>By default, your app is compatible with all screen sizes and densities, because the system makes the appropriate adjustments to your UI layout and image resources as necessary for each screen. However, you should optimize the user experience for each screen configuration by adding specialized layouts for different screen sizes and optimized bitmap images for common screen densities.</a:t>
            </a:r>
            <a:endParaRPr>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464" name="Google Shape;464;g5e82ee3b88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e82ee3b88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e82ee3b88_0_4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 matter what hardware profile you want to support first, you need to create a layout that is responsive to even small variations in screen size. The best way to create a responsive layout for different screen sizes is to use ConstraintLayout as the base layout in your UI. ConstraintLayout allows you to specify the position and size for each view according to spatial relationships with other views in the layout. This way, all the views can move and stretch together as the screen size changes. The easiest way to build a layout with ConstraintLayout is to use the Layout Editor in Android Studio. It allows you to drag new views to the layout, attach their constraints to the parent view and other sibling views, and edit the view's properties, without editing any XML by hand</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Avoid hard-coded layout sizes. To ensure that your layout is flexible and adapts to different screen sizes, you should use "wrap_content" and "match_parent" for the width and height of most view components, instead of hard-coded sizes. "wrap_content" tells the view to set its size to whatever is necessary to fit the content within that view."match_parent" makes the view expand to as much as possible within the parent view. This allows the view to adapt to different screen sizes and different lengths of text, even adapting when you switch from portrait to landscape mode.</a:t>
            </a:r>
            <a:endParaRPr/>
          </a:p>
        </p:txBody>
      </p:sp>
      <p:sp>
        <p:nvSpPr>
          <p:cNvPr id="472" name="Google Shape;472;g5e82ee3b88_0_4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e82ee3b88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e82ee3b88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you use a bitmap as the background in a view that changes size, you will notice Android scales your images as the view grows or shrinks based on the size of the screen or content in the view. This often leads to visible blurring or other scaling artifacts. The solution is using nine-patch bitmaps, which are specially formatted PNG files that indicate which areas can and cannot be stretched. A nine-patch bitmap is basically a standard PNG file, but with an extra 1px border that indicates which pixels should be stretched (and with a .9.png extension instead of just .png). As shown here, the intersection between the black lines on the left and top edge is the area of the bitmap that can be stretched. Optionally, you can also define the safe region where content should go inside the view by similarly adding lines on the right and bottom edges.When you apply a nine-patch as the background to a view, the framework stretches the image correctly to accommodate the size of the button.</a:t>
            </a:r>
            <a:endParaRPr/>
          </a:p>
        </p:txBody>
      </p:sp>
      <p:sp>
        <p:nvSpPr>
          <p:cNvPr id="480" name="Google Shape;480;g5e82ee3b88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e82ee3b88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e82ee3b88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5e82ee3b88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1e75c42e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1e75c42e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as part of your project you need to make REST requests over HTTP. How do you do that in Android? (title)you use Volley by creating a RequestQueue and passing it Request objects. The RequestQueue manages worker threads for running the network operations, reading from and writing to the cache, and parsing responses. Requests do the parsing of raw responses and Volley takes care of dispatching the parsed response back to the main thread for delivery.</a:t>
            </a:r>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To use Volley, you must add the </a:t>
            </a:r>
            <a:r>
              <a:rPr lang="sv-SE" sz="1100">
                <a:solidFill>
                  <a:srgbClr val="039BE5"/>
                </a:solidFill>
                <a:highlight>
                  <a:srgbClr val="F1F3F4"/>
                </a:highlight>
                <a:uFill>
                  <a:noFill/>
                </a:uFill>
                <a:latin typeface="Roboto Mono"/>
                <a:ea typeface="Roboto Mono"/>
                <a:cs typeface="Roboto Mono"/>
                <a:sym typeface="Roboto Mono"/>
                <a:hlinkClick r:id="rId2"/>
              </a:rPr>
              <a:t>android.permission.INTERNET</a:t>
            </a:r>
            <a:r>
              <a:rPr lang="sv-SE">
                <a:solidFill>
                  <a:srgbClr val="202124"/>
                </a:solidFill>
                <a:highlight>
                  <a:srgbClr val="FFFFFF"/>
                </a:highlight>
                <a:latin typeface="Roboto"/>
                <a:ea typeface="Roboto"/>
                <a:cs typeface="Roboto"/>
                <a:sym typeface="Roboto"/>
              </a:rPr>
              <a:t>permission to your app's manifest. </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Volley provides a convenience method </a:t>
            </a:r>
            <a:r>
              <a:rPr lang="sv-SE" sz="1100">
                <a:solidFill>
                  <a:srgbClr val="37474F"/>
                </a:solidFill>
                <a:highlight>
                  <a:srgbClr val="F1F3F4"/>
                </a:highlight>
                <a:latin typeface="Roboto Mono"/>
                <a:ea typeface="Roboto Mono"/>
                <a:cs typeface="Roboto Mono"/>
                <a:sym typeface="Roboto Mono"/>
              </a:rPr>
              <a:t>Volley.newRequestQueue</a:t>
            </a:r>
            <a:r>
              <a:rPr lang="sv-SE">
                <a:solidFill>
                  <a:srgbClr val="202124"/>
                </a:solidFill>
                <a:highlight>
                  <a:srgbClr val="FFFFFF"/>
                </a:highlight>
                <a:latin typeface="Roboto"/>
                <a:ea typeface="Roboto"/>
                <a:cs typeface="Roboto"/>
                <a:sym typeface="Roboto"/>
              </a:rPr>
              <a:t> that sets up a </a:t>
            </a:r>
            <a:r>
              <a:rPr lang="sv-SE" sz="1100">
                <a:solidFill>
                  <a:srgbClr val="37474F"/>
                </a:solidFill>
                <a:highlight>
                  <a:srgbClr val="F1F3F4"/>
                </a:highlight>
                <a:latin typeface="Roboto Mono"/>
                <a:ea typeface="Roboto Mono"/>
                <a:cs typeface="Roboto Mono"/>
                <a:sym typeface="Roboto Mono"/>
              </a:rPr>
              <a:t>RequestQueue</a:t>
            </a:r>
            <a:r>
              <a:rPr lang="sv-SE">
                <a:solidFill>
                  <a:srgbClr val="202124"/>
                </a:solidFill>
                <a:highlight>
                  <a:srgbClr val="FFFFFF"/>
                </a:highlight>
                <a:latin typeface="Roboto"/>
                <a:ea typeface="Roboto"/>
                <a:cs typeface="Roboto"/>
                <a:sym typeface="Roboto"/>
              </a:rPr>
              <a:t> for you, using default values, and starts the queue.To send a request, you simply construct one and add it to the RequestQueue with add(), as shown above. Once you add the request it moves through the pipeline, gets serviced, and has its raw response parsed and delivered. When you call add(), Volley runs one cache processing thread and a pool of network dispatch threads. When you add a request to the queue, it is picked up by the cache thread and triaged: if the request can be serviced from cache, the cached response is parsed on the cache thread and the parsed response is delivered on the main thread. If the request cannot be serviced from cache, it is placed on the network queue. The first available network thread takes the request from the queue, performs the HTTP transaction, parses the response on the worker thread, writes the response to cache, and posts the parsed response back to the main thread for delivery.</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(point out request, GET, etc)</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02124"/>
              </a:solidFill>
              <a:highlight>
                <a:srgbClr val="FFFFFF"/>
              </a:highlight>
              <a:latin typeface="Roboto"/>
              <a:ea typeface="Roboto"/>
              <a:cs typeface="Roboto"/>
              <a:sym typeface="Roboto"/>
            </a:endParaRPr>
          </a:p>
        </p:txBody>
      </p:sp>
      <p:sp>
        <p:nvSpPr>
          <p:cNvPr id="497" name="Google Shape;497;g61e75c42e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e82ee3b88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e82ee3b88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5e82ee3b88_0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e82ee3b8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5e82ee3b8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does this mean in terms of how we approach development? The difference from regular apps is (1) one key difference is adaptability. (2) - you can deploy the same app to anything from a watch, to a phone, to a tablet, to an in-car display or a VR headset.</a:t>
            </a:r>
            <a:endParaRPr/>
          </a:p>
          <a:p>
            <a:pPr indent="0" lvl="0" marL="0" rtl="0" algn="l">
              <a:spcBef>
                <a:spcPts val="0"/>
              </a:spcBef>
              <a:spcAft>
                <a:spcPts val="0"/>
              </a:spcAft>
              <a:buNone/>
            </a:pPr>
            <a:r>
              <a:rPr lang="sv-SE"/>
              <a:t>Android allows you to provide different resources for different devices. For example, you can create different layouts for different screen sizes. Then the system determines which layout to use based on the current device's screen size.If any of your app's features need specific hardware, such as a camera or particular sensors, you can query whether the device has that hardware at runtime and then disable the corresponding features if not. You can also set some features as required so Google Play won't allow installation on devices without them. (last point), as the app needs to function, be responsive, and provide a pleasant user </a:t>
            </a:r>
            <a:r>
              <a:rPr lang="sv-SE"/>
              <a:t>experience</a:t>
            </a:r>
            <a:r>
              <a:rPr lang="sv-SE"/>
              <a:t> on a huge range of device types, power levels, and feature sets.</a:t>
            </a:r>
            <a:endParaRPr/>
          </a:p>
        </p:txBody>
      </p:sp>
      <p:sp>
        <p:nvSpPr>
          <p:cNvPr id="100" name="Google Shape;100;g5e82ee3b8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e82ee3b8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e82ee3b8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to work together. </a:t>
            </a:r>
            <a:r>
              <a:rPr lang="sv-SE"/>
              <a:t>Android apps are built as a combination of components that can be invoked individually. For example, an activity is a type of app component that provides a user interface.</a:t>
            </a:r>
            <a:endParaRPr/>
          </a:p>
          <a:p>
            <a:pPr indent="0" lvl="0" marL="0" rtl="0" algn="l">
              <a:spcBef>
                <a:spcPts val="0"/>
              </a:spcBef>
              <a:spcAft>
                <a:spcPts val="0"/>
              </a:spcAft>
              <a:buNone/>
            </a:pPr>
            <a:r>
              <a:rPr lang="sv-SE"/>
              <a:t>The "main" activity is what starts when the user taps your app icon, but you can take the user straight into a different activity from other places, such as from a notification or even from a different app. For instance, from the Twitter app, you can directly launch the camera, take a picture, and return to Twitter where you left off. Other components such as broadcast receivers and services also allow your app to perform background tasks without a user interface.</a:t>
            </a:r>
            <a:endParaRPr/>
          </a:p>
          <a:p>
            <a:pPr indent="0" lvl="0" marL="0" rtl="0" algn="l">
              <a:spcBef>
                <a:spcPts val="0"/>
              </a:spcBef>
              <a:spcAft>
                <a:spcPts val="0"/>
              </a:spcAft>
              <a:buNone/>
            </a:pPr>
            <a:r>
              <a:rPr lang="sv-SE"/>
              <a:t>This means that (6) You wouldn’t build a full-blown office suite, but would have apps that each capture a portion of that functionality, which are free to link to each other. (last point). If you’re developing a social networking app, you wouldn’t build in camera functionality. YOu’d call the existing functionality. To upload a picture, you won’t build a viewer for the photos on the device, you just open the existing photo viewer.</a:t>
            </a:r>
            <a:endParaRPr/>
          </a:p>
        </p:txBody>
      </p:sp>
      <p:sp>
        <p:nvSpPr>
          <p:cNvPr id="111" name="Google Shape;111;g5e82ee3b8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e82ee3b8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e82ee3b88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is (1). As of May 2019, there were (2), ranging from (3). </a:t>
            </a:r>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Android apps can be written using Kotlin, Java, and C++ languages. The Android SDK tools compile your code along with any data and resource files into an APK, an </a:t>
            </a:r>
            <a:r>
              <a:rPr i="1" lang="sv-SE">
                <a:solidFill>
                  <a:srgbClr val="202124"/>
                </a:solidFill>
                <a:highlight>
                  <a:srgbClr val="FFFFFF"/>
                </a:highlight>
                <a:latin typeface="Roboto"/>
                <a:ea typeface="Roboto"/>
                <a:cs typeface="Roboto"/>
                <a:sym typeface="Roboto"/>
              </a:rPr>
              <a:t>Android package</a:t>
            </a:r>
            <a:r>
              <a:rPr lang="sv-SE">
                <a:solidFill>
                  <a:srgbClr val="202124"/>
                </a:solidFill>
                <a:highlight>
                  <a:srgbClr val="FFFFFF"/>
                </a:highlight>
                <a:latin typeface="Roboto"/>
                <a:ea typeface="Roboto"/>
                <a:cs typeface="Roboto"/>
                <a:sym typeface="Roboto"/>
              </a:rPr>
              <a:t>, which is an archive file with an </a:t>
            </a:r>
            <a:r>
              <a:rPr lang="sv-SE" sz="1100">
                <a:solidFill>
                  <a:srgbClr val="37474F"/>
                </a:solidFill>
                <a:highlight>
                  <a:srgbClr val="F1F3F4"/>
                </a:highlight>
                <a:latin typeface="Roboto Mono"/>
                <a:ea typeface="Roboto Mono"/>
                <a:cs typeface="Roboto Mono"/>
                <a:sym typeface="Roboto Mono"/>
              </a:rPr>
              <a:t>.apk</a:t>
            </a:r>
            <a:r>
              <a:rPr lang="sv-SE">
                <a:solidFill>
                  <a:srgbClr val="202124"/>
                </a:solidFill>
                <a:highlight>
                  <a:srgbClr val="FFFFFF"/>
                </a:highlight>
                <a:latin typeface="Roboto"/>
                <a:ea typeface="Roboto"/>
                <a:cs typeface="Roboto"/>
                <a:sym typeface="Roboto"/>
              </a:rPr>
              <a:t> suffix. One APK file contains all the contents of an Android app and is the file that Android-powered devices use to install the app. (last point)</a:t>
            </a:r>
            <a:endParaRPr/>
          </a:p>
        </p:txBody>
      </p:sp>
      <p:sp>
        <p:nvSpPr>
          <p:cNvPr id="125" name="Google Shape;125;g5e82ee3b88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e82ee3b8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e82ee3b8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Android app lives in its own security sandbox</a:t>
            </a:r>
            <a:endParaRPr/>
          </a:p>
          <a:p>
            <a:pPr indent="0" lvl="0" marL="0" rtl="0" algn="l">
              <a:spcBef>
                <a:spcPts val="0"/>
              </a:spcBef>
              <a:spcAft>
                <a:spcPts val="0"/>
              </a:spcAft>
              <a:buNone/>
            </a:pPr>
            <a:r>
              <a:rPr lang="sv-SE"/>
              <a:t>The Android operating system is a multi-user Linux system in which each app is a different user. By default, the system assigns each app a unique Linux user ID (the ID is used only by the system and is unknown to the app). The system sets permissions for all the files in an app so that only the user ID assigned to that app can access them. Each process has its own virtual machine (VM), so an app's code runs in isolation from other apps. By default, every app runs in its own Linux process. The Android system starts the process when any of the app's components need to be executed, and then shuts down the process when it's no longer needed or when the system must recover memory for other apps. </a:t>
            </a:r>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The Android system implements the </a:t>
            </a:r>
            <a:r>
              <a:rPr i="1" lang="sv-SE">
                <a:solidFill>
                  <a:srgbClr val="202124"/>
                </a:solidFill>
                <a:highlight>
                  <a:srgbClr val="FFFFFF"/>
                </a:highlight>
                <a:latin typeface="Roboto"/>
                <a:ea typeface="Roboto"/>
                <a:cs typeface="Roboto"/>
                <a:sym typeface="Roboto"/>
              </a:rPr>
              <a:t>principle of least privilege</a:t>
            </a:r>
            <a:r>
              <a:rPr lang="sv-SE">
                <a:solidFill>
                  <a:srgbClr val="202124"/>
                </a:solidFill>
                <a:highlight>
                  <a:srgbClr val="FFFFFF"/>
                </a:highlight>
                <a:latin typeface="Roboto"/>
                <a:ea typeface="Roboto"/>
                <a:cs typeface="Roboto"/>
                <a:sym typeface="Roboto"/>
              </a:rPr>
              <a:t>. That is, each app, by default, has access only to the components that it requires to do its work and no more. This creates a very secure environment in which an app cannot access parts of the system for which it is not given permission. Apps can share a user ID and access each other’s files, but this is not the default case. An app can request permission to access device data such as the device's location, camera, and Bluetooth connection. The user has to explicitly grant these permissions. </a:t>
            </a:r>
            <a:endParaRPr/>
          </a:p>
        </p:txBody>
      </p:sp>
      <p:sp>
        <p:nvSpPr>
          <p:cNvPr id="133" name="Google Shape;133;g5e82ee3b8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e82ee3b8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e82ee3b88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This leads into one of the biggest challenges in devleopment - fragmentation. You can’t assume all users are on the same OS, and you must decide explicitly what versions of the OS you will support.</a:t>
            </a:r>
            <a:endParaRPr/>
          </a:p>
          <a:p>
            <a:pPr indent="0" lvl="0" marL="0" rtl="0" algn="l">
              <a:spcBef>
                <a:spcPts val="0"/>
              </a:spcBef>
              <a:spcAft>
                <a:spcPts val="0"/>
              </a:spcAft>
              <a:buNone/>
            </a:pPr>
            <a:r>
              <a:rPr lang="sv-SE"/>
              <a:t>(bring in, go over)</a:t>
            </a:r>
            <a:endParaRPr/>
          </a:p>
        </p:txBody>
      </p:sp>
      <p:sp>
        <p:nvSpPr>
          <p:cNvPr id="141" name="Google Shape;141;g5e82ee3b88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developer.android.com/training/basics/firsta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eveloper.android.com/courses/fundamentals-training/toc-v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eveloper.android.com/training/basics/firstap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a:t>DIT341 - Lecture 9: </a:t>
            </a:r>
            <a:endParaRPr/>
          </a:p>
          <a:p>
            <a:pPr indent="0" lvl="0" marL="0" rtl="0" algn="l">
              <a:lnSpc>
                <a:spcPct val="80000"/>
              </a:lnSpc>
              <a:spcBef>
                <a:spcPts val="0"/>
              </a:spcBef>
              <a:spcAft>
                <a:spcPts val="0"/>
              </a:spcAft>
              <a:buClr>
                <a:schemeClr val="lt1"/>
              </a:buClr>
              <a:buSzPts val="4000"/>
              <a:buNone/>
            </a:pPr>
            <a:r>
              <a:rPr lang="sv-SE" sz="2800"/>
              <a:t>Mobile Development with Android</a:t>
            </a:r>
            <a:endParaRPr sz="2800"/>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sz="2400"/>
              <a:t>Gregory Gay</a:t>
            </a:r>
            <a:endParaRPr sz="2400"/>
          </a:p>
          <a:p>
            <a:pPr indent="0" lvl="0" marL="0" rtl="0" algn="l">
              <a:lnSpc>
                <a:spcPct val="90000"/>
              </a:lnSpc>
              <a:spcBef>
                <a:spcPts val="0"/>
              </a:spcBef>
              <a:spcAft>
                <a:spcPts val="0"/>
              </a:spcAft>
              <a:buClr>
                <a:schemeClr val="lt1"/>
              </a:buClr>
              <a:buSzPts val="1800"/>
              <a:buFont typeface="Arial"/>
              <a:buNone/>
            </a:pPr>
            <a:r>
              <a:rPr lang="sv-SE"/>
              <a:t>(Some slides by Grischa Liebel)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4" name="Google Shape;154;p21"/>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Android Fundamentals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Apps - Structure</a:t>
            </a:r>
            <a:endParaRPr/>
          </a:p>
        </p:txBody>
      </p:sp>
      <p:sp>
        <p:nvSpPr>
          <p:cNvPr id="162" name="Google Shape;162;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Android Code</a:t>
            </a:r>
            <a:endParaRPr/>
          </a:p>
          <a:p>
            <a:pPr indent="-368300" lvl="1" marL="914400" rtl="0" algn="l">
              <a:spcBef>
                <a:spcPts val="0"/>
              </a:spcBef>
              <a:spcAft>
                <a:spcPts val="0"/>
              </a:spcAft>
              <a:buSzPts val="2200"/>
              <a:buChar char="•"/>
            </a:pPr>
            <a:r>
              <a:rPr lang="sv-SE"/>
              <a:t>All the logic</a:t>
            </a:r>
            <a:endParaRPr/>
          </a:p>
          <a:p>
            <a:pPr indent="-393700" lvl="0" marL="457200" rtl="0" algn="l">
              <a:spcBef>
                <a:spcPts val="0"/>
              </a:spcBef>
              <a:spcAft>
                <a:spcPts val="0"/>
              </a:spcAft>
              <a:buSzPts val="2600"/>
              <a:buChar char="•"/>
            </a:pPr>
            <a:r>
              <a:rPr lang="sv-SE"/>
              <a:t>Resources</a:t>
            </a:r>
            <a:endParaRPr/>
          </a:p>
          <a:p>
            <a:pPr indent="-393700" lvl="0" marL="457200" rtl="0" algn="l">
              <a:spcBef>
                <a:spcPts val="0"/>
              </a:spcBef>
              <a:spcAft>
                <a:spcPts val="0"/>
              </a:spcAft>
              <a:buSzPts val="2600"/>
              <a:buChar char="•"/>
            </a:pPr>
            <a:r>
              <a:rPr lang="sv-SE"/>
              <a:t>Manifest</a:t>
            </a:r>
            <a:endParaRPr/>
          </a:p>
          <a:p>
            <a:pPr indent="0" lvl="0" marL="0" rtl="0" algn="l">
              <a:spcBef>
                <a:spcPts val="1000"/>
              </a:spcBef>
              <a:spcAft>
                <a:spcPts val="0"/>
              </a:spcAft>
              <a:buNone/>
            </a:pPr>
            <a:r>
              <a:t/>
            </a:r>
            <a:endParaRPr/>
          </a:p>
        </p:txBody>
      </p:sp>
      <p:pic>
        <p:nvPicPr>
          <p:cNvPr id="163" name="Google Shape;163;p22"/>
          <p:cNvPicPr preferRelativeResize="0"/>
          <p:nvPr/>
        </p:nvPicPr>
        <p:blipFill rotWithShape="1">
          <a:blip r:embed="rId3">
            <a:alphaModFix/>
          </a:blip>
          <a:srcRect b="2533" l="0" r="0" t="1845"/>
          <a:stretch/>
        </p:blipFill>
        <p:spPr>
          <a:xfrm>
            <a:off x="3929412" y="1546040"/>
            <a:ext cx="4356300" cy="1025700"/>
          </a:xfrm>
          <a:prstGeom prst="rect">
            <a:avLst/>
          </a:prstGeom>
          <a:noFill/>
          <a:ln cap="flat" cmpd="sng" w="9525">
            <a:solidFill>
              <a:srgbClr val="FFFFFF"/>
            </a:solidFill>
            <a:prstDash val="solid"/>
            <a:round/>
            <a:headEnd len="sm" w="sm" type="none"/>
            <a:tailEnd len="sm" w="sm" type="none"/>
          </a:ln>
        </p:spPr>
      </p:pic>
      <p:cxnSp>
        <p:nvCxnSpPr>
          <p:cNvPr id="164" name="Google Shape;164;p22"/>
          <p:cNvCxnSpPr/>
          <p:nvPr/>
        </p:nvCxnSpPr>
        <p:spPr>
          <a:xfrm>
            <a:off x="3012150" y="1659750"/>
            <a:ext cx="1229400" cy="215100"/>
          </a:xfrm>
          <a:prstGeom prst="straightConnector1">
            <a:avLst/>
          </a:prstGeom>
          <a:noFill/>
          <a:ln cap="flat" cmpd="sng" w="19050">
            <a:solidFill>
              <a:schemeClr val="dk2"/>
            </a:solidFill>
            <a:prstDash val="solid"/>
            <a:round/>
            <a:headEnd len="med" w="med" type="none"/>
            <a:tailEnd len="med" w="med" type="triangle"/>
          </a:ln>
        </p:spPr>
      </p:cxnSp>
      <p:cxnSp>
        <p:nvCxnSpPr>
          <p:cNvPr id="165" name="Google Shape;165;p22"/>
          <p:cNvCxnSpPr/>
          <p:nvPr/>
        </p:nvCxnSpPr>
        <p:spPr>
          <a:xfrm flipH="1" rot="10800000">
            <a:off x="2735525" y="2136075"/>
            <a:ext cx="1521300" cy="184500"/>
          </a:xfrm>
          <a:prstGeom prst="straightConnector1">
            <a:avLst/>
          </a:prstGeom>
          <a:noFill/>
          <a:ln cap="flat" cmpd="sng" w="19050">
            <a:solidFill>
              <a:schemeClr val="dk2"/>
            </a:solidFill>
            <a:prstDash val="solid"/>
            <a:round/>
            <a:headEnd len="med" w="med" type="none"/>
            <a:tailEnd len="med" w="med" type="triangle"/>
          </a:ln>
        </p:spPr>
      </p:cxnSp>
      <p:cxnSp>
        <p:nvCxnSpPr>
          <p:cNvPr id="166" name="Google Shape;166;p22"/>
          <p:cNvCxnSpPr/>
          <p:nvPr/>
        </p:nvCxnSpPr>
        <p:spPr>
          <a:xfrm flipH="1" rot="10800000">
            <a:off x="2412775" y="2412900"/>
            <a:ext cx="1798200" cy="2304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3" name="Google Shape;17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 Components</a:t>
            </a:r>
            <a:endParaRPr/>
          </a:p>
        </p:txBody>
      </p:sp>
      <p:sp>
        <p:nvSpPr>
          <p:cNvPr id="174" name="Google Shape;17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Core building blocks of an app.</a:t>
            </a:r>
            <a:endParaRPr/>
          </a:p>
          <a:p>
            <a:pPr indent="-393700" lvl="0" marL="457200" rtl="0" algn="l">
              <a:spcBef>
                <a:spcPts val="0"/>
              </a:spcBef>
              <a:spcAft>
                <a:spcPts val="0"/>
              </a:spcAft>
              <a:buSzPts val="2600"/>
              <a:buChar char="•"/>
            </a:pPr>
            <a:r>
              <a:rPr lang="sv-SE"/>
              <a:t>Entry points for an app.</a:t>
            </a:r>
            <a:endParaRPr/>
          </a:p>
          <a:p>
            <a:pPr indent="-393700" lvl="0" marL="457200" rtl="0" algn="l">
              <a:spcBef>
                <a:spcPts val="0"/>
              </a:spcBef>
              <a:spcAft>
                <a:spcPts val="0"/>
              </a:spcAft>
              <a:buSzPts val="2600"/>
              <a:buChar char="•"/>
            </a:pPr>
            <a:r>
              <a:rPr b="1" lang="sv-SE"/>
              <a:t>Activities</a:t>
            </a:r>
            <a:r>
              <a:rPr lang="sv-SE"/>
              <a:t> are “screens” with a UI.</a:t>
            </a:r>
            <a:endParaRPr/>
          </a:p>
          <a:p>
            <a:pPr indent="-393700" lvl="0" marL="457200" rtl="0" algn="l">
              <a:spcBef>
                <a:spcPts val="0"/>
              </a:spcBef>
              <a:spcAft>
                <a:spcPts val="0"/>
              </a:spcAft>
              <a:buSzPts val="2600"/>
              <a:buChar char="•"/>
            </a:pPr>
            <a:r>
              <a:rPr b="1" lang="sv-SE"/>
              <a:t>Services</a:t>
            </a:r>
            <a:r>
              <a:rPr lang="sv-SE"/>
              <a:t> run a task in the background.</a:t>
            </a:r>
            <a:endParaRPr/>
          </a:p>
          <a:p>
            <a:pPr indent="-393700" lvl="0" marL="457200" rtl="0" algn="l">
              <a:spcBef>
                <a:spcPts val="0"/>
              </a:spcBef>
              <a:spcAft>
                <a:spcPts val="0"/>
              </a:spcAft>
              <a:buSzPts val="2600"/>
              <a:buChar char="•"/>
            </a:pPr>
            <a:r>
              <a:rPr b="1" lang="sv-SE"/>
              <a:t>Broadcast </a:t>
            </a:r>
            <a:r>
              <a:rPr b="1" lang="sv-SE"/>
              <a:t>receivers</a:t>
            </a:r>
            <a:r>
              <a:rPr lang="sv-SE"/>
              <a:t> deliver events to apps outside of regular user flow.</a:t>
            </a:r>
            <a:endParaRPr/>
          </a:p>
          <a:p>
            <a:pPr indent="-393700" lvl="0" marL="457200" rtl="0" algn="l">
              <a:spcBef>
                <a:spcPts val="0"/>
              </a:spcBef>
              <a:spcAft>
                <a:spcPts val="0"/>
              </a:spcAft>
              <a:buSzPts val="2600"/>
              <a:buChar char="•"/>
            </a:pPr>
            <a:r>
              <a:rPr b="1" lang="sv-SE"/>
              <a:t>Content providers</a:t>
            </a:r>
            <a:r>
              <a:rPr lang="sv-SE"/>
              <a:t> manage a pool of information.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1" name="Google Shape;18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Activities</a:t>
            </a:r>
            <a:endParaRPr/>
          </a:p>
        </p:txBody>
      </p:sp>
      <p:sp>
        <p:nvSpPr>
          <p:cNvPr id="182" name="Google Shape;182;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single screen with a user interface.</a:t>
            </a:r>
            <a:endParaRPr/>
          </a:p>
          <a:p>
            <a:pPr indent="-368300" lvl="1" marL="914400" rtl="0" algn="l">
              <a:spcBef>
                <a:spcPts val="0"/>
              </a:spcBef>
              <a:spcAft>
                <a:spcPts val="0"/>
              </a:spcAft>
              <a:buSzPts val="2200"/>
              <a:buChar char="•"/>
            </a:pPr>
            <a:r>
              <a:rPr lang="sv-SE"/>
              <a:t>Most apps have multiple independent activities.</a:t>
            </a:r>
            <a:endParaRPr/>
          </a:p>
          <a:p>
            <a:pPr indent="-342900" lvl="2" marL="1371600" rtl="0" algn="l">
              <a:spcBef>
                <a:spcPts val="0"/>
              </a:spcBef>
              <a:spcAft>
                <a:spcPts val="0"/>
              </a:spcAft>
              <a:buSzPts val="1800"/>
              <a:buChar char="•"/>
            </a:pPr>
            <a:r>
              <a:rPr lang="sv-SE"/>
              <a:t>E-mail: Show messages, compose, read.</a:t>
            </a:r>
            <a:endParaRPr/>
          </a:p>
          <a:p>
            <a:pPr indent="-393700" lvl="0" marL="457200" rtl="0" algn="l">
              <a:spcBef>
                <a:spcPts val="0"/>
              </a:spcBef>
              <a:spcAft>
                <a:spcPts val="0"/>
              </a:spcAft>
              <a:buSzPts val="2600"/>
              <a:buChar char="•"/>
            </a:pPr>
            <a:r>
              <a:rPr lang="sv-SE"/>
              <a:t>If allowed, other apps can start any activity.</a:t>
            </a:r>
            <a:endParaRPr/>
          </a:p>
          <a:p>
            <a:pPr indent="-368300" lvl="1" marL="914400" rtl="0" algn="l">
              <a:spcBef>
                <a:spcPts val="0"/>
              </a:spcBef>
              <a:spcAft>
                <a:spcPts val="0"/>
              </a:spcAft>
              <a:buSzPts val="2200"/>
              <a:buChar char="•"/>
            </a:pPr>
            <a:r>
              <a:rPr lang="sv-SE"/>
              <a:t>Camera app opens “Compose” activity to share photo.</a:t>
            </a:r>
            <a:endParaRPr/>
          </a:p>
          <a:p>
            <a:pPr indent="-393700" lvl="0" marL="457200" rtl="0" algn="l">
              <a:spcBef>
                <a:spcPts val="0"/>
              </a:spcBef>
              <a:spcAft>
                <a:spcPts val="0"/>
              </a:spcAft>
              <a:buSzPts val="2600"/>
              <a:buChar char="•"/>
            </a:pPr>
            <a:r>
              <a:rPr lang="sv-SE"/>
              <a:t>Activities control and link processes.</a:t>
            </a:r>
            <a:endParaRPr/>
          </a:p>
          <a:p>
            <a:pPr indent="-368300" lvl="1" marL="914400" rtl="0" algn="l">
              <a:spcBef>
                <a:spcPts val="0"/>
              </a:spcBef>
              <a:spcAft>
                <a:spcPts val="0"/>
              </a:spcAft>
              <a:buSzPts val="2200"/>
              <a:buChar char="•"/>
            </a:pPr>
            <a:r>
              <a:rPr lang="sv-SE"/>
              <a:t>Ensure the current process is not killed.</a:t>
            </a:r>
            <a:endParaRPr/>
          </a:p>
          <a:p>
            <a:pPr indent="-368300" lvl="1" marL="914400" rtl="0" algn="l">
              <a:spcBef>
                <a:spcPts val="0"/>
              </a:spcBef>
              <a:spcAft>
                <a:spcPts val="0"/>
              </a:spcAft>
              <a:buSzPts val="2200"/>
              <a:buChar char="•"/>
            </a:pPr>
            <a:r>
              <a:rPr lang="sv-SE"/>
              <a:t>Link to calling activities and maintain their process.</a:t>
            </a:r>
            <a:endParaRPr/>
          </a:p>
          <a:p>
            <a:pPr indent="-368300" lvl="1" marL="914400" rtl="0" algn="l">
              <a:spcBef>
                <a:spcPts val="0"/>
              </a:spcBef>
              <a:spcAft>
                <a:spcPts val="0"/>
              </a:spcAft>
              <a:buSzPts val="2200"/>
              <a:buChar char="•"/>
            </a:pPr>
            <a:r>
              <a:rPr lang="sv-SE"/>
              <a:t>Model state in case process is killed.</a:t>
            </a:r>
            <a:endParaRPr/>
          </a:p>
          <a:p>
            <a:pPr indent="-368300" lvl="1" marL="914400" rtl="0" algn="l">
              <a:spcBef>
                <a:spcPts val="0"/>
              </a:spcBef>
              <a:spcAft>
                <a:spcPts val="0"/>
              </a:spcAft>
              <a:buSzPts val="2200"/>
              <a:buChar char="•"/>
            </a:pPr>
            <a:r>
              <a:rPr lang="sv-SE"/>
              <a:t>Model flow between apps.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9" name="Google Shape;18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Services</a:t>
            </a:r>
            <a:endParaRPr/>
          </a:p>
        </p:txBody>
      </p:sp>
      <p:sp>
        <p:nvSpPr>
          <p:cNvPr id="190" name="Google Shape;19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Entry point for running a background process.</a:t>
            </a:r>
            <a:endParaRPr/>
          </a:p>
          <a:p>
            <a:pPr indent="-368300" lvl="1" marL="914400" rtl="0" algn="l">
              <a:spcBef>
                <a:spcPts val="0"/>
              </a:spcBef>
              <a:spcAft>
                <a:spcPts val="0"/>
              </a:spcAft>
              <a:buSzPts val="2200"/>
              <a:buChar char="•"/>
            </a:pPr>
            <a:r>
              <a:rPr lang="sv-SE"/>
              <a:t>Playing music, sending files.</a:t>
            </a:r>
            <a:endParaRPr/>
          </a:p>
          <a:p>
            <a:pPr indent="-393700" lvl="0" marL="457200" rtl="0" algn="l">
              <a:spcBef>
                <a:spcPts val="0"/>
              </a:spcBef>
              <a:spcAft>
                <a:spcPts val="0"/>
              </a:spcAft>
              <a:buSzPts val="2600"/>
              <a:buChar char="•"/>
            </a:pPr>
            <a:r>
              <a:rPr lang="sv-SE"/>
              <a:t>Does not provide a direct UI.</a:t>
            </a:r>
            <a:endParaRPr/>
          </a:p>
          <a:p>
            <a:pPr indent="-393700" lvl="0" marL="457200" rtl="0" algn="l">
              <a:spcBef>
                <a:spcPts val="0"/>
              </a:spcBef>
              <a:spcAft>
                <a:spcPts val="0"/>
              </a:spcAft>
              <a:buSzPts val="2600"/>
              <a:buChar char="•"/>
            </a:pPr>
            <a:r>
              <a:rPr lang="sv-SE"/>
              <a:t>Can be started by an activity.</a:t>
            </a:r>
            <a:endParaRPr/>
          </a:p>
          <a:p>
            <a:pPr indent="-368300" lvl="1" marL="914400" rtl="0" algn="l">
              <a:spcBef>
                <a:spcPts val="0"/>
              </a:spcBef>
              <a:spcAft>
                <a:spcPts val="0"/>
              </a:spcAft>
              <a:buSzPts val="2200"/>
              <a:buChar char="•"/>
            </a:pPr>
            <a:r>
              <a:rPr lang="sv-SE"/>
              <a:t>Can maintain a notification to allow user interaction.</a:t>
            </a:r>
            <a:endParaRPr/>
          </a:p>
          <a:p>
            <a:pPr indent="-368300" lvl="1" marL="914400" rtl="0" algn="l">
              <a:spcBef>
                <a:spcPts val="0"/>
              </a:spcBef>
              <a:spcAft>
                <a:spcPts val="0"/>
              </a:spcAft>
              <a:buSzPts val="2200"/>
              <a:buChar char="•"/>
            </a:pPr>
            <a:r>
              <a:rPr lang="sv-SE"/>
              <a:t>Services without notifications can be killed if resources are needed by OS.</a:t>
            </a:r>
            <a:endParaRPr/>
          </a:p>
          <a:p>
            <a:pPr indent="-393700" lvl="0" marL="457200" rtl="0" algn="l">
              <a:spcBef>
                <a:spcPts val="0"/>
              </a:spcBef>
              <a:spcAft>
                <a:spcPts val="0"/>
              </a:spcAft>
              <a:buSzPts val="2600"/>
              <a:buChar char="•"/>
            </a:pPr>
            <a:r>
              <a:rPr lang="sv-SE"/>
              <a:t>Bound services offer an API to the calling app. </a:t>
            </a:r>
            <a:endParaRPr/>
          </a:p>
          <a:p>
            <a:pPr indent="-368300" lvl="1" marL="914400" rtl="0" algn="l">
              <a:spcBef>
                <a:spcPts val="0"/>
              </a:spcBef>
              <a:spcAft>
                <a:spcPts val="0"/>
              </a:spcAft>
              <a:buSzPts val="2200"/>
              <a:buChar char="•"/>
            </a:pPr>
            <a:r>
              <a:rPr lang="sv-SE"/>
              <a:t>Maintained as long as needed, then killed.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7" name="Google Shape;19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Broadcast Receivers</a:t>
            </a:r>
            <a:endParaRPr/>
          </a:p>
        </p:txBody>
      </p:sp>
      <p:sp>
        <p:nvSpPr>
          <p:cNvPr id="198" name="Google Shape;198;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Allows OS to deliver events when the app is not running.</a:t>
            </a:r>
            <a:endParaRPr/>
          </a:p>
          <a:p>
            <a:pPr indent="-368300" lvl="1" marL="914400" rtl="0" algn="l">
              <a:spcBef>
                <a:spcPts val="0"/>
              </a:spcBef>
              <a:spcAft>
                <a:spcPts val="0"/>
              </a:spcAft>
              <a:buSzPts val="2200"/>
              <a:buChar char="•"/>
            </a:pPr>
            <a:r>
              <a:rPr lang="sv-SE"/>
              <a:t>Listen to system-wide broadcast announcements.</a:t>
            </a:r>
            <a:endParaRPr/>
          </a:p>
          <a:p>
            <a:pPr indent="-393700" lvl="0" marL="457200" rtl="0" algn="l">
              <a:spcBef>
                <a:spcPts val="0"/>
              </a:spcBef>
              <a:spcAft>
                <a:spcPts val="0"/>
              </a:spcAft>
              <a:buSzPts val="2600"/>
              <a:buChar char="•"/>
            </a:pPr>
            <a:r>
              <a:rPr lang="sv-SE"/>
              <a:t>Respond to events like a photo being taken.</a:t>
            </a:r>
            <a:endParaRPr/>
          </a:p>
          <a:p>
            <a:pPr indent="-393700" lvl="0" marL="457200" rtl="0" algn="l">
              <a:spcBef>
                <a:spcPts val="0"/>
              </a:spcBef>
              <a:spcAft>
                <a:spcPts val="0"/>
              </a:spcAft>
              <a:buSzPts val="2600"/>
              <a:buChar char="•"/>
            </a:pPr>
            <a:r>
              <a:rPr lang="sv-SE"/>
              <a:t>Often notify users that an event has </a:t>
            </a:r>
            <a:r>
              <a:rPr lang="sv-SE"/>
              <a:t>occurred</a:t>
            </a:r>
            <a:r>
              <a:rPr lang="sv-SE"/>
              <a:t>.</a:t>
            </a:r>
            <a:endParaRPr/>
          </a:p>
          <a:p>
            <a:pPr indent="-393700" lvl="0" marL="457200" rtl="0" algn="l">
              <a:spcBef>
                <a:spcPts val="0"/>
              </a:spcBef>
              <a:spcAft>
                <a:spcPts val="0"/>
              </a:spcAft>
              <a:buSzPts val="2600"/>
              <a:buChar char="•"/>
            </a:pPr>
            <a:r>
              <a:rPr lang="sv-SE"/>
              <a:t>Often minimal, used as a gateway to launch activities or services.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5" name="Google Shape;205;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Content Providers</a:t>
            </a:r>
            <a:endParaRPr/>
          </a:p>
        </p:txBody>
      </p:sp>
      <p:sp>
        <p:nvSpPr>
          <p:cNvPr id="206" name="Google Shape;206;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Manages a shared set of app data.</a:t>
            </a:r>
            <a:endParaRPr/>
          </a:p>
          <a:p>
            <a:pPr indent="-393700" lvl="0" marL="457200" rtl="0" algn="l">
              <a:spcBef>
                <a:spcPts val="0"/>
              </a:spcBef>
              <a:spcAft>
                <a:spcPts val="0"/>
              </a:spcAft>
              <a:buSzPts val="2600"/>
              <a:buChar char="•"/>
            </a:pPr>
            <a:r>
              <a:rPr lang="sv-SE"/>
              <a:t>Other, allowed, apps can query or modify the data.</a:t>
            </a:r>
            <a:endParaRPr/>
          </a:p>
          <a:p>
            <a:pPr indent="-368300" lvl="1" marL="914400" rtl="0" algn="l">
              <a:spcBef>
                <a:spcPts val="0"/>
              </a:spcBef>
              <a:spcAft>
                <a:spcPts val="0"/>
              </a:spcAft>
              <a:buSzPts val="2200"/>
              <a:buChar char="•"/>
            </a:pPr>
            <a:r>
              <a:rPr lang="sv-SE"/>
              <a:t>Android has a Content Provider for contact data.</a:t>
            </a:r>
            <a:endParaRPr/>
          </a:p>
          <a:p>
            <a:pPr indent="-393700" lvl="0" marL="457200" rtl="0" algn="l">
              <a:spcBef>
                <a:spcPts val="0"/>
              </a:spcBef>
              <a:spcAft>
                <a:spcPts val="0"/>
              </a:spcAft>
              <a:buSzPts val="2600"/>
              <a:buChar char="•"/>
            </a:pPr>
            <a:r>
              <a:rPr lang="sv-SE"/>
              <a:t>An entry point into an app for publishing data items.</a:t>
            </a:r>
            <a:endParaRPr/>
          </a:p>
          <a:p>
            <a:pPr indent="-368300" lvl="1" marL="914400" rtl="0" algn="l">
              <a:spcBef>
                <a:spcPts val="0"/>
              </a:spcBef>
              <a:spcAft>
                <a:spcPts val="0"/>
              </a:spcAft>
              <a:buSzPts val="2200"/>
              <a:buChar char="•"/>
            </a:pPr>
            <a:r>
              <a:rPr lang="sv-SE"/>
              <a:t>Identified by a URI.</a:t>
            </a:r>
            <a:endParaRPr/>
          </a:p>
          <a:p>
            <a:pPr indent="-368300" lvl="1" marL="914400" rtl="0" algn="l">
              <a:spcBef>
                <a:spcPts val="0"/>
              </a:spcBef>
              <a:spcAft>
                <a:spcPts val="0"/>
              </a:spcAft>
              <a:buSzPts val="2200"/>
              <a:buChar char="•"/>
            </a:pPr>
            <a:r>
              <a:rPr lang="sv-SE"/>
              <a:t>Owning app wakes up when a URI is accessed.</a:t>
            </a:r>
            <a:endParaRPr/>
          </a:p>
          <a:p>
            <a:pPr indent="-368300" lvl="1" marL="914400" rtl="0" algn="l">
              <a:spcBef>
                <a:spcPts val="0"/>
              </a:spcBef>
              <a:spcAft>
                <a:spcPts val="0"/>
              </a:spcAft>
              <a:buSzPts val="2200"/>
              <a:buChar char="•"/>
            </a:pPr>
            <a:r>
              <a:rPr lang="sv-SE"/>
              <a:t>URIs provide a secure way to pass content.</a:t>
            </a:r>
            <a:endParaRPr/>
          </a:p>
          <a:p>
            <a:pPr indent="-342900" lvl="2" marL="1371600" rtl="0" algn="l">
              <a:spcBef>
                <a:spcPts val="0"/>
              </a:spcBef>
              <a:spcAft>
                <a:spcPts val="0"/>
              </a:spcAft>
              <a:buSzPts val="1800"/>
              <a:buChar char="•"/>
            </a:pPr>
            <a:r>
              <a:rPr lang="sv-SE"/>
              <a:t>Content is locked and accessed through temporary permission.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3" name="Google Shape;21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Intents</a:t>
            </a:r>
            <a:endParaRPr/>
          </a:p>
        </p:txBody>
      </p:sp>
      <p:sp>
        <p:nvSpPr>
          <p:cNvPr id="214" name="Google Shape;21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Asynchronous messages that bind components at runtime.</a:t>
            </a:r>
            <a:endParaRPr/>
          </a:p>
          <a:p>
            <a:pPr indent="-368300" lvl="1" marL="914400" rtl="0" algn="l">
              <a:spcBef>
                <a:spcPts val="0"/>
              </a:spcBef>
              <a:spcAft>
                <a:spcPts val="0"/>
              </a:spcAft>
              <a:buSzPts val="2200"/>
              <a:buChar char="•"/>
            </a:pPr>
            <a:r>
              <a:rPr lang="sv-SE"/>
              <a:t>Messengers that request actions from other components.</a:t>
            </a:r>
            <a:endParaRPr/>
          </a:p>
          <a:p>
            <a:pPr indent="-368300" lvl="1" marL="914400" rtl="0" algn="l">
              <a:spcBef>
                <a:spcPts val="0"/>
              </a:spcBef>
              <a:spcAft>
                <a:spcPts val="0"/>
              </a:spcAft>
              <a:buSzPts val="2200"/>
              <a:buChar char="•"/>
            </a:pPr>
            <a:r>
              <a:rPr lang="sv-SE"/>
              <a:t>Start an activity, start a service, deliver a broadcast.</a:t>
            </a:r>
            <a:endParaRPr/>
          </a:p>
          <a:p>
            <a:pPr indent="-368300" lvl="1" marL="914400" rtl="0" algn="l">
              <a:spcBef>
                <a:spcPts val="0"/>
              </a:spcBef>
              <a:spcAft>
                <a:spcPts val="0"/>
              </a:spcAft>
              <a:buSzPts val="2200"/>
              <a:buChar char="•"/>
            </a:pPr>
            <a:r>
              <a:rPr lang="sv-SE"/>
              <a:t>Can convey a result back to the caller.</a:t>
            </a:r>
            <a:endParaRPr/>
          </a:p>
          <a:p>
            <a:pPr indent="-393700" lvl="0" marL="457200" rtl="0" algn="l">
              <a:spcBef>
                <a:spcPts val="0"/>
              </a:spcBef>
              <a:spcAft>
                <a:spcPts val="0"/>
              </a:spcAft>
              <a:buSzPts val="2600"/>
              <a:buChar char="•"/>
            </a:pPr>
            <a:r>
              <a:rPr b="1" lang="sv-SE"/>
              <a:t>Explicit </a:t>
            </a:r>
            <a:r>
              <a:rPr lang="sv-SE"/>
              <a:t>intents activate a specific component.</a:t>
            </a:r>
            <a:endParaRPr/>
          </a:p>
          <a:p>
            <a:pPr indent="-393700" lvl="0" marL="457200" rtl="0" algn="l">
              <a:spcBef>
                <a:spcPts val="0"/>
              </a:spcBef>
              <a:spcAft>
                <a:spcPts val="0"/>
              </a:spcAft>
              <a:buSzPts val="2600"/>
              <a:buChar char="•"/>
            </a:pPr>
            <a:r>
              <a:rPr b="1" lang="sv-SE"/>
              <a:t>Implicit </a:t>
            </a:r>
            <a:r>
              <a:rPr lang="sv-SE"/>
              <a:t>intents activate types of components.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1" name="Google Shape;221;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Explicit Intents</a:t>
            </a:r>
            <a:endParaRPr/>
          </a:p>
        </p:txBody>
      </p:sp>
      <p:sp>
        <p:nvSpPr>
          <p:cNvPr id="222" name="Google Shape;222;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Name a specific app (by package or component).</a:t>
            </a:r>
            <a:endParaRPr/>
          </a:p>
          <a:p>
            <a:pPr indent="-393700" lvl="0" marL="457200" rtl="0" algn="l">
              <a:spcBef>
                <a:spcPts val="0"/>
              </a:spcBef>
              <a:spcAft>
                <a:spcPts val="0"/>
              </a:spcAft>
              <a:buSzPts val="2600"/>
              <a:buChar char="•"/>
            </a:pPr>
            <a:r>
              <a:rPr lang="sv-SE"/>
              <a:t>Often used by one component to start another within the same app.</a:t>
            </a:r>
            <a:endParaRPr/>
          </a:p>
        </p:txBody>
      </p:sp>
      <p:pic>
        <p:nvPicPr>
          <p:cNvPr id="223" name="Google Shape;223;p29"/>
          <p:cNvPicPr preferRelativeResize="0"/>
          <p:nvPr/>
        </p:nvPicPr>
        <p:blipFill>
          <a:blip r:embed="rId3">
            <a:alphaModFix/>
          </a:blip>
          <a:stretch>
            <a:fillRect/>
          </a:stretch>
        </p:blipFill>
        <p:spPr>
          <a:xfrm>
            <a:off x="0" y="2778685"/>
            <a:ext cx="9144001" cy="16348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Intents</a:t>
            </a:r>
            <a:endParaRPr/>
          </a:p>
        </p:txBody>
      </p:sp>
      <p:sp>
        <p:nvSpPr>
          <p:cNvPr id="231" name="Google Shape;231;p30"/>
          <p:cNvSpPr txBox="1"/>
          <p:nvPr>
            <p:ph idx="1" type="body"/>
          </p:nvPr>
        </p:nvSpPr>
        <p:spPr>
          <a:xfrm>
            <a:off x="468900" y="1282400"/>
            <a:ext cx="3696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Describe a type of action you want to perform.</a:t>
            </a:r>
            <a:endParaRPr/>
          </a:p>
          <a:p>
            <a:pPr indent="-393700" lvl="0" marL="457200" rtl="0" algn="l">
              <a:spcBef>
                <a:spcPts val="0"/>
              </a:spcBef>
              <a:spcAft>
                <a:spcPts val="0"/>
              </a:spcAft>
              <a:buSzPts val="2600"/>
              <a:buChar char="•"/>
            </a:pPr>
            <a:r>
              <a:rPr lang="sv-SE"/>
              <a:t>Allow the system to find components that can perform that action (selected by the user).</a:t>
            </a:r>
            <a:endParaRPr/>
          </a:p>
          <a:p>
            <a:pPr indent="-368300" lvl="1" marL="914400" rtl="0" algn="l">
              <a:spcBef>
                <a:spcPts val="0"/>
              </a:spcBef>
              <a:spcAft>
                <a:spcPts val="0"/>
              </a:spcAft>
              <a:buSzPts val="2200"/>
              <a:buChar char="•"/>
            </a:pPr>
            <a:r>
              <a:rPr lang="sv-SE"/>
              <a:t>Done using </a:t>
            </a:r>
            <a:r>
              <a:rPr lang="sv-SE">
                <a:latin typeface="Consolas"/>
                <a:ea typeface="Consolas"/>
                <a:cs typeface="Consolas"/>
                <a:sym typeface="Consolas"/>
              </a:rPr>
              <a:t>IntentFilters</a:t>
            </a:r>
            <a:endParaRPr>
              <a:latin typeface="Consolas"/>
              <a:ea typeface="Consolas"/>
              <a:cs typeface="Consolas"/>
              <a:sym typeface="Consolas"/>
            </a:endParaRPr>
          </a:p>
        </p:txBody>
      </p:sp>
      <p:pic>
        <p:nvPicPr>
          <p:cNvPr id="232" name="Google Shape;232;p30"/>
          <p:cNvPicPr preferRelativeResize="0"/>
          <p:nvPr/>
        </p:nvPicPr>
        <p:blipFill>
          <a:blip r:embed="rId3">
            <a:alphaModFix/>
          </a:blip>
          <a:stretch>
            <a:fillRect/>
          </a:stretch>
        </p:blipFill>
        <p:spPr>
          <a:xfrm>
            <a:off x="4011000" y="1351775"/>
            <a:ext cx="5133000" cy="23690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3"/>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77" name="Google Shape;77;p13"/>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78" name="Google Shape;78;p13"/>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79" name="Google Shape;79;p13"/>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This Lecture</a:t>
            </a:r>
            <a:endParaRPr/>
          </a:p>
        </p:txBody>
      </p:sp>
      <p:sp>
        <p:nvSpPr>
          <p:cNvPr id="80" name="Google Shape;80;p13"/>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Android OS, SDK, and Runtime</a:t>
            </a:r>
            <a:endParaRPr/>
          </a:p>
          <a:p>
            <a:pPr indent="-393700" lvl="0" marL="457200" rtl="0" algn="l">
              <a:lnSpc>
                <a:spcPct val="90000"/>
              </a:lnSpc>
              <a:spcBef>
                <a:spcPts val="0"/>
              </a:spcBef>
              <a:spcAft>
                <a:spcPts val="0"/>
              </a:spcAft>
              <a:buSzPts val="2600"/>
              <a:buChar char="•"/>
            </a:pPr>
            <a:r>
              <a:rPr lang="sv-SE"/>
              <a:t>Basics of native Android programming</a:t>
            </a:r>
            <a:endParaRPr/>
          </a:p>
          <a:p>
            <a:pPr indent="-368300" lvl="1" marL="914400" rtl="0" algn="l">
              <a:lnSpc>
                <a:spcPct val="90000"/>
              </a:lnSpc>
              <a:spcBef>
                <a:spcPts val="0"/>
              </a:spcBef>
              <a:spcAft>
                <a:spcPts val="0"/>
              </a:spcAft>
              <a:buSzPts val="2200"/>
              <a:buChar char="•"/>
            </a:pPr>
            <a:r>
              <a:rPr lang="sv-SE"/>
              <a:t>Basic App Components</a:t>
            </a:r>
            <a:endParaRPr/>
          </a:p>
          <a:p>
            <a:pPr indent="-342900" lvl="2" marL="1371600" rtl="0" algn="l">
              <a:lnSpc>
                <a:spcPct val="90000"/>
              </a:lnSpc>
              <a:spcBef>
                <a:spcPts val="0"/>
              </a:spcBef>
              <a:spcAft>
                <a:spcPts val="0"/>
              </a:spcAft>
              <a:buSzPts val="1800"/>
              <a:buChar char="•"/>
            </a:pPr>
            <a:r>
              <a:rPr lang="sv-SE"/>
              <a:t>Activities and Intents</a:t>
            </a:r>
            <a:endParaRPr/>
          </a:p>
          <a:p>
            <a:pPr indent="-368300" lvl="1" marL="914400" rtl="0" algn="l">
              <a:lnSpc>
                <a:spcPct val="90000"/>
              </a:lnSpc>
              <a:spcBef>
                <a:spcPts val="0"/>
              </a:spcBef>
              <a:spcAft>
                <a:spcPts val="0"/>
              </a:spcAft>
              <a:buSzPts val="2200"/>
              <a:buChar char="•"/>
            </a:pPr>
            <a:r>
              <a:rPr lang="sv-SE"/>
              <a:t>Manifest and Resources</a:t>
            </a:r>
            <a:endParaRPr/>
          </a:p>
          <a:p>
            <a:pPr indent="-368300" lvl="1" marL="914400" rtl="0" algn="l">
              <a:spcBef>
                <a:spcPts val="0"/>
              </a:spcBef>
              <a:spcAft>
                <a:spcPts val="0"/>
              </a:spcAft>
              <a:buSzPts val="2200"/>
              <a:buChar char="•"/>
            </a:pPr>
            <a:r>
              <a:rPr lang="sv-SE"/>
              <a:t>Permissions</a:t>
            </a:r>
            <a:endParaRPr/>
          </a:p>
          <a:p>
            <a:pPr indent="-368300" lvl="1" marL="914400" rtl="0" algn="l">
              <a:lnSpc>
                <a:spcPct val="90000"/>
              </a:lnSpc>
              <a:spcBef>
                <a:spcPts val="0"/>
              </a:spcBef>
              <a:spcAft>
                <a:spcPts val="0"/>
              </a:spcAft>
              <a:buSzPts val="2200"/>
              <a:buChar char="•"/>
            </a:pPr>
            <a:r>
              <a:rPr lang="sv-SE"/>
              <a:t>Layouts and Responsive UI Design</a:t>
            </a:r>
            <a:endParaRPr/>
          </a:p>
          <a:p>
            <a:pPr indent="-368300" lvl="1" marL="914400" rtl="0" algn="l">
              <a:lnSpc>
                <a:spcPct val="90000"/>
              </a:lnSpc>
              <a:spcBef>
                <a:spcPts val="0"/>
              </a:spcBef>
              <a:spcAft>
                <a:spcPts val="0"/>
              </a:spcAft>
              <a:buSzPts val="2200"/>
              <a:buChar char="•"/>
            </a:pPr>
            <a:r>
              <a:rPr lang="sv-SE"/>
              <a:t>Making REST requests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9" name="Google Shape;239;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Intents</a:t>
            </a:r>
            <a:endParaRPr/>
          </a:p>
        </p:txBody>
      </p:sp>
      <p:sp>
        <p:nvSpPr>
          <p:cNvPr id="240" name="Google Shape;240;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241" name="Google Shape;241;p31"/>
          <p:cNvPicPr preferRelativeResize="0"/>
          <p:nvPr/>
        </p:nvPicPr>
        <p:blipFill>
          <a:blip r:embed="rId3">
            <a:alphaModFix/>
          </a:blip>
          <a:stretch>
            <a:fillRect/>
          </a:stretch>
        </p:blipFill>
        <p:spPr>
          <a:xfrm>
            <a:off x="305150" y="1439688"/>
            <a:ext cx="8381656" cy="3338638"/>
          </a:xfrm>
          <a:prstGeom prst="rect">
            <a:avLst/>
          </a:prstGeom>
          <a:noFill/>
          <a:ln>
            <a:noFill/>
          </a:ln>
        </p:spPr>
      </p:pic>
      <p:sp>
        <p:nvSpPr>
          <p:cNvPr id="242" name="Google Shape;242;p31"/>
          <p:cNvSpPr/>
          <p:nvPr/>
        </p:nvSpPr>
        <p:spPr>
          <a:xfrm>
            <a:off x="6024275" y="2059325"/>
            <a:ext cx="2043900" cy="30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This is a SEND action</a:t>
            </a:r>
            <a:endParaRPr/>
          </a:p>
        </p:txBody>
      </p:sp>
      <p:sp>
        <p:nvSpPr>
          <p:cNvPr id="243" name="Google Shape;243;p31"/>
          <p:cNvSpPr/>
          <p:nvPr/>
        </p:nvSpPr>
        <p:spPr>
          <a:xfrm>
            <a:off x="5162375" y="2868950"/>
            <a:ext cx="2244900" cy="30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It sends a text message</a:t>
            </a:r>
            <a:endParaRPr/>
          </a:p>
        </p:txBody>
      </p:sp>
      <p:sp>
        <p:nvSpPr>
          <p:cNvPr id="244" name="Google Shape;244;p31"/>
          <p:cNvSpPr/>
          <p:nvPr/>
        </p:nvSpPr>
        <p:spPr>
          <a:xfrm>
            <a:off x="4572000" y="4180100"/>
            <a:ext cx="3926700" cy="5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Android will search for all Activities that can handle a SEND action on plain text.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1" name="Google Shape;251;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Manifest</a:t>
            </a:r>
            <a:endParaRPr/>
          </a:p>
        </p:txBody>
      </p:sp>
      <p:sp>
        <p:nvSpPr>
          <p:cNvPr id="252" name="Google Shape;252;p32"/>
          <p:cNvSpPr txBox="1"/>
          <p:nvPr>
            <p:ph idx="1" type="body"/>
          </p:nvPr>
        </p:nvSpPr>
        <p:spPr>
          <a:xfrm>
            <a:off x="468899" y="1282400"/>
            <a:ext cx="38367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Each android app needs an </a:t>
            </a:r>
            <a:r>
              <a:rPr lang="sv-SE" sz="2000">
                <a:latin typeface="Consolas"/>
                <a:ea typeface="Consolas"/>
                <a:cs typeface="Consolas"/>
                <a:sym typeface="Consolas"/>
              </a:rPr>
              <a:t>AndroidManifest.xml</a:t>
            </a:r>
            <a:r>
              <a:rPr lang="sv-SE" sz="2000"/>
              <a:t> file</a:t>
            </a:r>
            <a:endParaRPr sz="2000"/>
          </a:p>
          <a:p>
            <a:pPr indent="-355600" lvl="0" marL="457200" rtl="0" algn="l">
              <a:spcBef>
                <a:spcPts val="0"/>
              </a:spcBef>
              <a:spcAft>
                <a:spcPts val="0"/>
              </a:spcAft>
              <a:buSzPts val="2000"/>
              <a:buChar char="•"/>
            </a:pPr>
            <a:r>
              <a:rPr lang="sv-SE" sz="2000"/>
              <a:t>Essential information</a:t>
            </a:r>
            <a:endParaRPr sz="2000"/>
          </a:p>
          <a:p>
            <a:pPr indent="-355600" lvl="1" marL="914400" rtl="0" algn="l">
              <a:spcBef>
                <a:spcPts val="0"/>
              </a:spcBef>
              <a:spcAft>
                <a:spcPts val="0"/>
              </a:spcAft>
              <a:buSzPts val="2000"/>
              <a:buChar char="•"/>
            </a:pPr>
            <a:r>
              <a:rPr lang="sv-SE" sz="2000"/>
              <a:t>App name</a:t>
            </a:r>
            <a:endParaRPr sz="2000"/>
          </a:p>
          <a:p>
            <a:pPr indent="-355600" lvl="1" marL="914400" rtl="0" algn="l">
              <a:spcBef>
                <a:spcPts val="0"/>
              </a:spcBef>
              <a:spcAft>
                <a:spcPts val="0"/>
              </a:spcAft>
              <a:buSzPts val="2000"/>
              <a:buChar char="•"/>
            </a:pPr>
            <a:r>
              <a:rPr lang="sv-SE" sz="2000"/>
              <a:t>Components</a:t>
            </a:r>
            <a:endParaRPr sz="2000"/>
          </a:p>
          <a:p>
            <a:pPr indent="-355600" lvl="1" marL="914400" rtl="0" algn="l">
              <a:spcBef>
                <a:spcPts val="0"/>
              </a:spcBef>
              <a:spcAft>
                <a:spcPts val="0"/>
              </a:spcAft>
              <a:buSzPts val="2000"/>
              <a:buChar char="•"/>
            </a:pPr>
            <a:r>
              <a:rPr lang="sv-SE" sz="2000"/>
              <a:t>SDK version</a:t>
            </a:r>
            <a:endParaRPr sz="2000"/>
          </a:p>
          <a:p>
            <a:pPr indent="-355600" lvl="1" marL="914400" rtl="0" algn="l">
              <a:spcBef>
                <a:spcPts val="0"/>
              </a:spcBef>
              <a:spcAft>
                <a:spcPts val="0"/>
              </a:spcAft>
              <a:buSzPts val="2000"/>
              <a:buChar char="•"/>
            </a:pPr>
            <a:r>
              <a:rPr lang="sv-SE" sz="2000"/>
              <a:t>Permissions</a:t>
            </a:r>
            <a:endParaRPr sz="2000"/>
          </a:p>
          <a:p>
            <a:pPr indent="-355600" lvl="1" marL="914400" rtl="0" algn="l">
              <a:spcBef>
                <a:spcPts val="0"/>
              </a:spcBef>
              <a:spcAft>
                <a:spcPts val="0"/>
              </a:spcAft>
              <a:buSzPts val="2000"/>
              <a:buChar char="•"/>
            </a:pPr>
            <a:r>
              <a:rPr lang="sv-SE" sz="2000"/>
              <a:t>...</a:t>
            </a:r>
            <a:endParaRPr sz="2000"/>
          </a:p>
        </p:txBody>
      </p:sp>
      <p:pic>
        <p:nvPicPr>
          <p:cNvPr id="253" name="Google Shape;253;p32"/>
          <p:cNvPicPr preferRelativeResize="0"/>
          <p:nvPr/>
        </p:nvPicPr>
        <p:blipFill rotWithShape="1">
          <a:blip r:embed="rId3">
            <a:alphaModFix/>
          </a:blip>
          <a:srcRect b="-1645" l="0" r="0" t="-4522"/>
          <a:stretch/>
        </p:blipFill>
        <p:spPr>
          <a:xfrm>
            <a:off x="4244074" y="734412"/>
            <a:ext cx="4788900" cy="367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Declaring Components</a:t>
            </a:r>
            <a:endParaRPr/>
          </a:p>
        </p:txBody>
      </p:sp>
      <p:pic>
        <p:nvPicPr>
          <p:cNvPr id="261" name="Google Shape;261;p33"/>
          <p:cNvPicPr preferRelativeResize="0"/>
          <p:nvPr/>
        </p:nvPicPr>
        <p:blipFill>
          <a:blip r:embed="rId3">
            <a:alphaModFix/>
          </a:blip>
          <a:stretch>
            <a:fillRect/>
          </a:stretch>
        </p:blipFill>
        <p:spPr>
          <a:xfrm>
            <a:off x="0" y="1443675"/>
            <a:ext cx="7980284" cy="2655687"/>
          </a:xfrm>
          <a:prstGeom prst="rect">
            <a:avLst/>
          </a:prstGeom>
          <a:noFill/>
          <a:ln>
            <a:noFill/>
          </a:ln>
        </p:spPr>
      </p:pic>
      <p:sp>
        <p:nvSpPr>
          <p:cNvPr id="262" name="Google Shape;262;p33"/>
          <p:cNvSpPr/>
          <p:nvPr/>
        </p:nvSpPr>
        <p:spPr>
          <a:xfrm>
            <a:off x="4572000" y="1736600"/>
            <a:ext cx="2013300" cy="29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Resource for an icon.</a:t>
            </a:r>
            <a:endParaRPr/>
          </a:p>
        </p:txBody>
      </p:sp>
      <p:sp>
        <p:nvSpPr>
          <p:cNvPr id="263" name="Google Shape;263;p33"/>
          <p:cNvSpPr/>
          <p:nvPr/>
        </p:nvSpPr>
        <p:spPr>
          <a:xfrm>
            <a:off x="7130700" y="2028500"/>
            <a:ext cx="2013300" cy="29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Class name of Activity</a:t>
            </a:r>
            <a:endParaRPr/>
          </a:p>
        </p:txBody>
      </p:sp>
      <p:sp>
        <p:nvSpPr>
          <p:cNvPr id="264" name="Google Shape;264;p33"/>
          <p:cNvSpPr/>
          <p:nvPr/>
        </p:nvSpPr>
        <p:spPr>
          <a:xfrm>
            <a:off x="7530350" y="2733150"/>
            <a:ext cx="1503600" cy="47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Label used to identify Activity</a:t>
            </a:r>
            <a:endParaRPr/>
          </a:p>
        </p:txBody>
      </p:sp>
      <p:sp>
        <p:nvSpPr>
          <p:cNvPr id="265" name="Google Shape;265;p33"/>
          <p:cNvSpPr/>
          <p:nvPr/>
        </p:nvSpPr>
        <p:spPr>
          <a:xfrm>
            <a:off x="0" y="2625575"/>
            <a:ext cx="1771200" cy="29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Declares an Activity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2" name="Google Shape;27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Declaring Component Capabilities</a:t>
            </a:r>
            <a:endParaRPr/>
          </a:p>
        </p:txBody>
      </p:sp>
      <p:sp>
        <p:nvSpPr>
          <p:cNvPr id="273" name="Google Shape;27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274" name="Google Shape;274;p34"/>
          <p:cNvPicPr preferRelativeResize="0"/>
          <p:nvPr/>
        </p:nvPicPr>
        <p:blipFill>
          <a:blip r:embed="rId3">
            <a:alphaModFix/>
          </a:blip>
          <a:stretch>
            <a:fillRect/>
          </a:stretch>
        </p:blipFill>
        <p:spPr>
          <a:xfrm>
            <a:off x="248238" y="1282400"/>
            <a:ext cx="8659214" cy="3292850"/>
          </a:xfrm>
          <a:prstGeom prst="rect">
            <a:avLst/>
          </a:prstGeom>
          <a:noFill/>
          <a:ln>
            <a:noFill/>
          </a:ln>
        </p:spPr>
      </p:pic>
      <p:sp>
        <p:nvSpPr>
          <p:cNvPr id="275" name="Google Shape;275;p34"/>
          <p:cNvSpPr/>
          <p:nvPr/>
        </p:nvSpPr>
        <p:spPr>
          <a:xfrm>
            <a:off x="3281100" y="1688125"/>
            <a:ext cx="4264500" cy="29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Intent Filters declare how app responds to Intents</a:t>
            </a:r>
            <a:endParaRPr/>
          </a:p>
        </p:txBody>
      </p:sp>
      <p:sp>
        <p:nvSpPr>
          <p:cNvPr id="276" name="Google Shape;276;p34"/>
          <p:cNvSpPr/>
          <p:nvPr/>
        </p:nvSpPr>
        <p:spPr>
          <a:xfrm>
            <a:off x="3633300" y="3623225"/>
            <a:ext cx="4634700" cy="51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This Activity is registered as an option for ACTION_SEND intents.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3" name="Google Shape;283;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Declaring App Requirements</a:t>
            </a:r>
            <a:endParaRPr/>
          </a:p>
        </p:txBody>
      </p:sp>
      <p:sp>
        <p:nvSpPr>
          <p:cNvPr id="284" name="Google Shape;284;p35"/>
          <p:cNvSpPr txBox="1"/>
          <p:nvPr>
            <p:ph idx="1" type="body"/>
          </p:nvPr>
        </p:nvSpPr>
        <p:spPr>
          <a:xfrm>
            <a:off x="468900" y="3017370"/>
            <a:ext cx="8217900" cy="1745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App requires at least Android 2.1 and a camera.</a:t>
            </a:r>
            <a:endParaRPr/>
          </a:p>
          <a:p>
            <a:pPr indent="-393700" lvl="0" marL="457200" rtl="0" algn="l">
              <a:spcBef>
                <a:spcPts val="0"/>
              </a:spcBef>
              <a:spcAft>
                <a:spcPts val="0"/>
              </a:spcAft>
              <a:buSzPts val="2600"/>
              <a:buChar char="•"/>
            </a:pPr>
            <a:r>
              <a:rPr lang="sv-SE"/>
              <a:t>Setting “</a:t>
            </a:r>
            <a:r>
              <a:rPr lang="sv-SE">
                <a:latin typeface="Consolas"/>
                <a:ea typeface="Consolas"/>
                <a:cs typeface="Consolas"/>
                <a:sym typeface="Consolas"/>
              </a:rPr>
              <a:t>required</a:t>
            </a:r>
            <a:r>
              <a:rPr lang="sv-SE"/>
              <a:t>” attribute to false indicates that the app uses the camera, but can function without.</a:t>
            </a:r>
            <a:endParaRPr/>
          </a:p>
        </p:txBody>
      </p:sp>
      <p:pic>
        <p:nvPicPr>
          <p:cNvPr id="285" name="Google Shape;285;p35"/>
          <p:cNvPicPr preferRelativeResize="0"/>
          <p:nvPr/>
        </p:nvPicPr>
        <p:blipFill>
          <a:blip r:embed="rId3">
            <a:alphaModFix/>
          </a:blip>
          <a:stretch>
            <a:fillRect/>
          </a:stretch>
        </p:blipFill>
        <p:spPr>
          <a:xfrm>
            <a:off x="468888" y="1420725"/>
            <a:ext cx="7906875" cy="1596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2" name="Google Shape;292;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 Resources</a:t>
            </a:r>
            <a:endParaRPr/>
          </a:p>
        </p:txBody>
      </p:sp>
      <p:sp>
        <p:nvSpPr>
          <p:cNvPr id="293" name="Google Shape;293;p36"/>
          <p:cNvSpPr txBox="1"/>
          <p:nvPr>
            <p:ph idx="1" type="body"/>
          </p:nvPr>
        </p:nvSpPr>
        <p:spPr>
          <a:xfrm>
            <a:off x="468900" y="1982473"/>
            <a:ext cx="8217900" cy="27801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Bitmaps/Pictures</a:t>
            </a:r>
            <a:endParaRPr/>
          </a:p>
          <a:p>
            <a:pPr indent="-393700" lvl="0" marL="457200" rtl="0" algn="l">
              <a:spcBef>
                <a:spcPts val="0"/>
              </a:spcBef>
              <a:spcAft>
                <a:spcPts val="0"/>
              </a:spcAft>
              <a:buSzPts val="2600"/>
              <a:buChar char="•"/>
            </a:pPr>
            <a:r>
              <a:rPr lang="sv-SE"/>
              <a:t>UI definitions in XML</a:t>
            </a:r>
            <a:endParaRPr/>
          </a:p>
          <a:p>
            <a:pPr indent="-393700" lvl="0" marL="457200" rtl="0" algn="l">
              <a:spcBef>
                <a:spcPts val="0"/>
              </a:spcBef>
              <a:spcAft>
                <a:spcPts val="0"/>
              </a:spcAft>
              <a:buSzPts val="2600"/>
              <a:buChar char="•"/>
            </a:pPr>
            <a:r>
              <a:rPr lang="sv-SE"/>
              <a:t>Launcher icons</a:t>
            </a:r>
            <a:endParaRPr/>
          </a:p>
          <a:p>
            <a:pPr indent="-393700" lvl="0" marL="457200" rtl="0" algn="l">
              <a:spcBef>
                <a:spcPts val="0"/>
              </a:spcBef>
              <a:spcAft>
                <a:spcPts val="0"/>
              </a:spcAft>
              <a:buSzPts val="2600"/>
              <a:buChar char="•"/>
            </a:pPr>
            <a:r>
              <a:rPr lang="sv-SE"/>
              <a:t>Text strings (incl. translations)</a:t>
            </a:r>
            <a:endParaRPr/>
          </a:p>
          <a:p>
            <a:pPr indent="0" lvl="0" marL="0" rtl="0" algn="l">
              <a:spcBef>
                <a:spcPts val="1000"/>
              </a:spcBef>
              <a:spcAft>
                <a:spcPts val="0"/>
              </a:spcAft>
              <a:buNone/>
            </a:pPr>
            <a:r>
              <a:t/>
            </a:r>
            <a:endParaRPr/>
          </a:p>
        </p:txBody>
      </p:sp>
      <p:pic>
        <p:nvPicPr>
          <p:cNvPr id="294" name="Google Shape;294;p36"/>
          <p:cNvPicPr preferRelativeResize="0"/>
          <p:nvPr/>
        </p:nvPicPr>
        <p:blipFill rotWithShape="1">
          <a:blip r:embed="rId3">
            <a:alphaModFix/>
          </a:blip>
          <a:srcRect b="-261" l="0" r="0" t="-261"/>
          <a:stretch/>
        </p:blipFill>
        <p:spPr>
          <a:xfrm>
            <a:off x="5810044" y="613993"/>
            <a:ext cx="3124200" cy="4280400"/>
          </a:xfrm>
          <a:prstGeom prst="rect">
            <a:avLst/>
          </a:prstGeom>
          <a:noFill/>
          <a:ln>
            <a:noFill/>
          </a:ln>
        </p:spPr>
      </p:pic>
      <p:cxnSp>
        <p:nvCxnSpPr>
          <p:cNvPr id="295" name="Google Shape;295;p36"/>
          <p:cNvCxnSpPr/>
          <p:nvPr/>
        </p:nvCxnSpPr>
        <p:spPr>
          <a:xfrm flipH="1" rot="10800000">
            <a:off x="3626875" y="1152650"/>
            <a:ext cx="2658600" cy="1229400"/>
          </a:xfrm>
          <a:prstGeom prst="straightConnector1">
            <a:avLst/>
          </a:prstGeom>
          <a:noFill/>
          <a:ln cap="flat" cmpd="sng" w="19050">
            <a:solidFill>
              <a:schemeClr val="dk2"/>
            </a:solidFill>
            <a:prstDash val="solid"/>
            <a:round/>
            <a:headEnd len="med" w="med" type="none"/>
            <a:tailEnd len="med" w="med" type="triangle"/>
          </a:ln>
        </p:spPr>
      </p:cxnSp>
      <p:cxnSp>
        <p:nvCxnSpPr>
          <p:cNvPr id="296" name="Google Shape;296;p36"/>
          <p:cNvCxnSpPr/>
          <p:nvPr/>
        </p:nvCxnSpPr>
        <p:spPr>
          <a:xfrm flipH="1" rot="10800000">
            <a:off x="4118650" y="1844250"/>
            <a:ext cx="2305200" cy="829800"/>
          </a:xfrm>
          <a:prstGeom prst="straightConnector1">
            <a:avLst/>
          </a:prstGeom>
          <a:noFill/>
          <a:ln cap="flat" cmpd="sng" w="19050">
            <a:solidFill>
              <a:schemeClr val="dk2"/>
            </a:solidFill>
            <a:prstDash val="solid"/>
            <a:round/>
            <a:headEnd len="med" w="med" type="none"/>
            <a:tailEnd len="med" w="med" type="triangle"/>
          </a:ln>
        </p:spPr>
      </p:cxnSp>
      <p:cxnSp>
        <p:nvCxnSpPr>
          <p:cNvPr id="297" name="Google Shape;297;p36"/>
          <p:cNvCxnSpPr/>
          <p:nvPr/>
        </p:nvCxnSpPr>
        <p:spPr>
          <a:xfrm flipH="1" rot="10800000">
            <a:off x="3519275" y="2873900"/>
            <a:ext cx="2843100" cy="153600"/>
          </a:xfrm>
          <a:prstGeom prst="straightConnector1">
            <a:avLst/>
          </a:prstGeom>
          <a:noFill/>
          <a:ln cap="flat" cmpd="sng" w="19050">
            <a:solidFill>
              <a:schemeClr val="dk2"/>
            </a:solidFill>
            <a:prstDash val="solid"/>
            <a:round/>
            <a:headEnd len="med" w="med" type="none"/>
            <a:tailEnd len="med" w="med" type="triangle"/>
          </a:ln>
        </p:spPr>
      </p:cxnSp>
      <p:cxnSp>
        <p:nvCxnSpPr>
          <p:cNvPr id="298" name="Google Shape;298;p36"/>
          <p:cNvCxnSpPr/>
          <p:nvPr/>
        </p:nvCxnSpPr>
        <p:spPr>
          <a:xfrm>
            <a:off x="5409550" y="3488550"/>
            <a:ext cx="922200" cy="922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5" name="Google Shape;305;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 Resources</a:t>
            </a:r>
            <a:endParaRPr/>
          </a:p>
        </p:txBody>
      </p:sp>
      <p:sp>
        <p:nvSpPr>
          <p:cNvPr id="306" name="Google Shape;306;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Each resource is assigned a unique ID.</a:t>
            </a:r>
            <a:endParaRPr/>
          </a:p>
          <a:p>
            <a:pPr indent="-368300" lvl="1" marL="914400" rtl="0" algn="l">
              <a:spcBef>
                <a:spcPts val="0"/>
              </a:spcBef>
              <a:spcAft>
                <a:spcPts val="0"/>
              </a:spcAft>
              <a:buSzPts val="2200"/>
              <a:buChar char="•"/>
            </a:pPr>
            <a:r>
              <a:rPr lang="sv-SE"/>
              <a:t>Used to reference the resource from code or layout XML.</a:t>
            </a:r>
            <a:endParaRPr/>
          </a:p>
          <a:p>
            <a:pPr indent="-368300" lvl="1" marL="914400" rtl="0" algn="l">
              <a:spcBef>
                <a:spcPts val="0"/>
              </a:spcBef>
              <a:spcAft>
                <a:spcPts val="0"/>
              </a:spcAft>
              <a:buSzPts val="2200"/>
              <a:buChar char="•"/>
            </a:pPr>
            <a:r>
              <a:rPr lang="sv-SE"/>
              <a:t>File </a:t>
            </a:r>
            <a:r>
              <a:rPr lang="sv-SE">
                <a:latin typeface="Consolas"/>
                <a:ea typeface="Consolas"/>
                <a:cs typeface="Consolas"/>
                <a:sym typeface="Consolas"/>
              </a:rPr>
              <a:t>res/drawable/logo.png</a:t>
            </a:r>
            <a:r>
              <a:rPr lang="sv-SE"/>
              <a:t> -&gt; ID </a:t>
            </a:r>
            <a:r>
              <a:rPr lang="sv-SE">
                <a:latin typeface="Consolas"/>
                <a:ea typeface="Consolas"/>
                <a:cs typeface="Consolas"/>
                <a:sym typeface="Consolas"/>
              </a:rPr>
              <a:t>R.drawable.logo</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Can provide alternate resources for configurations.</a:t>
            </a:r>
            <a:endParaRPr/>
          </a:p>
          <a:p>
            <a:pPr indent="-368300" lvl="1" marL="914400" rtl="0" algn="l">
              <a:spcBef>
                <a:spcPts val="0"/>
              </a:spcBef>
              <a:spcAft>
                <a:spcPts val="0"/>
              </a:spcAft>
              <a:buSzPts val="2200"/>
              <a:buChar char="•"/>
            </a:pPr>
            <a:r>
              <a:rPr lang="sv-SE"/>
              <a:t>UI strings can be used to swap one language for another</a:t>
            </a:r>
            <a:endParaRPr/>
          </a:p>
          <a:p>
            <a:pPr indent="-368300" lvl="1" marL="914400" rtl="0" algn="l">
              <a:spcBef>
                <a:spcPts val="0"/>
              </a:spcBef>
              <a:spcAft>
                <a:spcPts val="0"/>
              </a:spcAft>
              <a:buSzPts val="2200"/>
              <a:buChar char="•"/>
            </a:pPr>
            <a:r>
              <a:rPr lang="sv-SE"/>
              <a:t>Qualifier appended to directory (</a:t>
            </a:r>
            <a:r>
              <a:rPr lang="sv-SE">
                <a:latin typeface="Consolas"/>
                <a:ea typeface="Consolas"/>
                <a:cs typeface="Consolas"/>
                <a:sym typeface="Consolas"/>
              </a:rPr>
              <a:t>res/values-fr/</a:t>
            </a:r>
            <a:r>
              <a:rPr lang="sv-SE"/>
              <a:t>)</a:t>
            </a:r>
            <a:endParaRPr/>
          </a:p>
          <a:p>
            <a:pPr indent="-368300" lvl="1" marL="914400" rtl="0" algn="l">
              <a:spcBef>
                <a:spcPts val="0"/>
              </a:spcBef>
              <a:spcAft>
                <a:spcPts val="0"/>
              </a:spcAft>
              <a:buSzPts val="2200"/>
              <a:buChar char="•"/>
            </a:pPr>
            <a:r>
              <a:rPr lang="sv-SE"/>
              <a:t>Many default qualifiers supported for different screen sizes, device types, orientations (layout vs portrait).</a:t>
            </a:r>
            <a:endParaRPr/>
          </a:p>
          <a:p>
            <a:pPr indent="-368300" lvl="1" marL="914400" rtl="0" algn="l">
              <a:spcBef>
                <a:spcPts val="0"/>
              </a:spcBef>
              <a:spcAft>
                <a:spcPts val="0"/>
              </a:spcAft>
              <a:buSzPts val="2200"/>
              <a:buChar char="•"/>
            </a:pPr>
            <a:r>
              <a:rPr b="1" lang="sv-SE"/>
              <a:t>Allows automated responsiveness.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3" name="Google Shape;313;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Permissions</a:t>
            </a:r>
            <a:endParaRPr/>
          </a:p>
        </p:txBody>
      </p:sp>
      <p:sp>
        <p:nvSpPr>
          <p:cNvPr id="314" name="Google Shape;314;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By default, apps are not allowed to use hardware, access data, access network.</a:t>
            </a:r>
            <a:endParaRPr/>
          </a:p>
          <a:p>
            <a:pPr indent="-393700" lvl="0" marL="457200" rtl="0" algn="l">
              <a:spcBef>
                <a:spcPts val="0"/>
              </a:spcBef>
              <a:spcAft>
                <a:spcPts val="0"/>
              </a:spcAft>
              <a:buSzPts val="2600"/>
              <a:buChar char="•"/>
            </a:pPr>
            <a:r>
              <a:rPr lang="sv-SE"/>
              <a:t>Permissions must be explicitly asked for in manifest</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Users must grant permission for dangerous requests (like the ones above).</a:t>
            </a:r>
            <a:endParaRPr/>
          </a:p>
          <a:p>
            <a:pPr indent="-368300" lvl="1" marL="914400" rtl="0" algn="l">
              <a:spcBef>
                <a:spcPts val="0"/>
              </a:spcBef>
              <a:spcAft>
                <a:spcPts val="0"/>
              </a:spcAft>
              <a:buSzPts val="2200"/>
              <a:buChar char="•"/>
            </a:pPr>
            <a:r>
              <a:rPr lang="sv-SE"/>
              <a:t>Formerly, user had to agree to all requests to install app (&lt; API 6.0 (23)).</a:t>
            </a:r>
            <a:endParaRPr/>
          </a:p>
          <a:p>
            <a:pPr indent="-368300" lvl="1" marL="914400" rtl="0" algn="l">
              <a:spcBef>
                <a:spcPts val="0"/>
              </a:spcBef>
              <a:spcAft>
                <a:spcPts val="0"/>
              </a:spcAft>
              <a:buSzPts val="2200"/>
              <a:buChar char="•"/>
            </a:pPr>
            <a:r>
              <a:rPr lang="sv-SE"/>
              <a:t>Now, permissions granted individually.</a:t>
            </a:r>
            <a:endParaRPr/>
          </a:p>
        </p:txBody>
      </p:sp>
      <p:pic>
        <p:nvPicPr>
          <p:cNvPr id="315" name="Google Shape;315;p38"/>
          <p:cNvPicPr preferRelativeResize="0"/>
          <p:nvPr/>
        </p:nvPicPr>
        <p:blipFill rotWithShape="1">
          <a:blip r:embed="rId3">
            <a:alphaModFix/>
          </a:blip>
          <a:srcRect b="12097" l="0" r="0" t="4700"/>
          <a:stretch/>
        </p:blipFill>
        <p:spPr>
          <a:xfrm>
            <a:off x="1050000" y="2505275"/>
            <a:ext cx="7294200" cy="6033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22" name="Google Shape;322;p39"/>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29" name="Google Shape;329;p40"/>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Demonstration - “My First App”</a:t>
            </a:r>
            <a:endParaRPr/>
          </a:p>
        </p:txBody>
      </p:sp>
      <p:sp>
        <p:nvSpPr>
          <p:cNvPr id="330" name="Google Shape;330;p40"/>
          <p:cNvSpPr txBox="1"/>
          <p:nvPr/>
        </p:nvSpPr>
        <p:spPr>
          <a:xfrm>
            <a:off x="3826650" y="2735525"/>
            <a:ext cx="4548900" cy="18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Want to work along? This demonstration follows:</a:t>
            </a:r>
            <a:endParaRPr/>
          </a:p>
          <a:p>
            <a:pPr indent="0" lvl="0" marL="0" rtl="0" algn="l">
              <a:spcBef>
                <a:spcPts val="0"/>
              </a:spcBef>
              <a:spcAft>
                <a:spcPts val="0"/>
              </a:spcAft>
              <a:buNone/>
            </a:pPr>
            <a:r>
              <a:rPr lang="sv-SE" u="sng">
                <a:solidFill>
                  <a:schemeClr val="hlink"/>
                </a:solidFill>
                <a:hlinkClick r:id="rId3"/>
              </a:rPr>
              <a:t>https://developer.android.com/training/basics/firstapp</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You will need to install Android Studio, at least one emulator, and download the sample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This demonstration follows sections:</a:t>
            </a:r>
            <a:endParaRPr/>
          </a:p>
          <a:p>
            <a:pPr indent="-317500" lvl="0" marL="457200" rtl="0" algn="l">
              <a:spcBef>
                <a:spcPts val="0"/>
              </a:spcBef>
              <a:spcAft>
                <a:spcPts val="0"/>
              </a:spcAft>
              <a:buSzPts val="1400"/>
              <a:buChar char="●"/>
            </a:pPr>
            <a:r>
              <a:rPr lang="sv-SE"/>
              <a:t>Create an Android project</a:t>
            </a:r>
            <a:endParaRPr/>
          </a:p>
          <a:p>
            <a:pPr indent="-317500" lvl="0" marL="457200" rtl="0" algn="l">
              <a:spcBef>
                <a:spcPts val="0"/>
              </a:spcBef>
              <a:spcAft>
                <a:spcPts val="0"/>
              </a:spcAft>
              <a:buSzPts val="1400"/>
              <a:buChar char="●"/>
            </a:pPr>
            <a:r>
              <a:rPr lang="sv-SE"/>
              <a:t>Run your app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7" name="Google Shape;87;p1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Related Activities</a:t>
            </a:r>
            <a:endParaRPr/>
          </a:p>
        </p:txBody>
      </p:sp>
      <p:sp>
        <p:nvSpPr>
          <p:cNvPr id="88" name="Google Shape;88;p1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Activity 20: Recommended</a:t>
            </a:r>
            <a:endParaRPr b="1"/>
          </a:p>
          <a:p>
            <a:pPr indent="-393700" lvl="0" marL="457200" rtl="0" algn="l">
              <a:spcBef>
                <a:spcPts val="0"/>
              </a:spcBef>
              <a:spcAft>
                <a:spcPts val="0"/>
              </a:spcAft>
              <a:buSzPts val="2600"/>
              <a:buChar char="•"/>
            </a:pPr>
            <a:r>
              <a:rPr lang="sv-SE"/>
              <a:t>Practice Android with Codelabs for Android Developer Fundamentals (V2):</a:t>
            </a:r>
            <a:endParaRPr/>
          </a:p>
          <a:p>
            <a:pPr indent="-368300" lvl="1" marL="914400" rtl="0" algn="l">
              <a:spcBef>
                <a:spcPts val="0"/>
              </a:spcBef>
              <a:spcAft>
                <a:spcPts val="0"/>
              </a:spcAft>
              <a:buSzPts val="2200"/>
              <a:buChar char="•"/>
            </a:pPr>
            <a:r>
              <a:rPr lang="sv-SE" u="sng">
                <a:solidFill>
                  <a:schemeClr val="hlink"/>
                </a:solidFill>
                <a:hlinkClick r:id="rId3"/>
              </a:rPr>
              <a:t>https://developer.android.com/courses/fundamentals-training/toc-v2</a:t>
            </a:r>
            <a:r>
              <a:rPr lang="sv-SE"/>
              <a:t> </a:t>
            </a:r>
            <a:endParaRPr/>
          </a:p>
          <a:p>
            <a:pPr indent="-368300" lvl="1" marL="914400" rtl="0" algn="l">
              <a:spcBef>
                <a:spcPts val="0"/>
              </a:spcBef>
              <a:spcAft>
                <a:spcPts val="0"/>
              </a:spcAft>
              <a:buSzPts val="2200"/>
              <a:buChar char="•"/>
            </a:pPr>
            <a:r>
              <a:rPr lang="sv-SE"/>
              <a:t>1.2 Part A: Your first interactive UI</a:t>
            </a:r>
            <a:endParaRPr/>
          </a:p>
          <a:p>
            <a:pPr indent="-368300" lvl="1" marL="914400" rtl="0" algn="l">
              <a:spcBef>
                <a:spcPts val="0"/>
              </a:spcBef>
              <a:spcAft>
                <a:spcPts val="0"/>
              </a:spcAft>
              <a:buSzPts val="2200"/>
              <a:buChar char="•"/>
            </a:pPr>
            <a:r>
              <a:rPr lang="sv-SE"/>
              <a:t>1.3: Text and scrolling views </a:t>
            </a:r>
            <a:endParaRPr/>
          </a:p>
          <a:p>
            <a:pPr indent="-368300" lvl="1" marL="914400" rtl="0" algn="l">
              <a:spcBef>
                <a:spcPts val="0"/>
              </a:spcBef>
              <a:spcAft>
                <a:spcPts val="0"/>
              </a:spcAft>
              <a:buSzPts val="2200"/>
              <a:buChar char="•"/>
            </a:pPr>
            <a:r>
              <a:rPr lang="sv-SE"/>
              <a:t>2.1: Activities and intents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7" name="Google Shape;337;p41"/>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Designing Activities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4" name="Google Shape;344;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Concept of Activities</a:t>
            </a:r>
            <a:endParaRPr/>
          </a:p>
        </p:txBody>
      </p:sp>
      <p:sp>
        <p:nvSpPr>
          <p:cNvPr id="345" name="Google Shape;345;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Rather than interacting with apps as atomic units, Activities interact directly with Activities.</a:t>
            </a:r>
            <a:endParaRPr/>
          </a:p>
          <a:p>
            <a:pPr indent="-368300" lvl="1" marL="914400" rtl="0" algn="l">
              <a:spcBef>
                <a:spcPts val="0"/>
              </a:spcBef>
              <a:spcAft>
                <a:spcPts val="0"/>
              </a:spcAft>
              <a:buSzPts val="2200"/>
              <a:buChar char="•"/>
            </a:pPr>
            <a:r>
              <a:rPr lang="sv-SE"/>
              <a:t>Any Activity can serve as an entry point to app interaction</a:t>
            </a:r>
            <a:endParaRPr/>
          </a:p>
          <a:p>
            <a:pPr indent="-393700" lvl="0" marL="457200" rtl="0" algn="l">
              <a:spcBef>
                <a:spcPts val="0"/>
              </a:spcBef>
              <a:spcAft>
                <a:spcPts val="0"/>
              </a:spcAft>
              <a:buSzPts val="2600"/>
              <a:buChar char="•"/>
            </a:pPr>
            <a:r>
              <a:rPr lang="sv-SE"/>
              <a:t>An Activity has a UI, and is usually a single screen.</a:t>
            </a:r>
            <a:endParaRPr/>
          </a:p>
          <a:p>
            <a:pPr indent="-368300" lvl="1" marL="914400" rtl="0" algn="l">
              <a:spcBef>
                <a:spcPts val="0"/>
              </a:spcBef>
              <a:spcAft>
                <a:spcPts val="0"/>
              </a:spcAft>
              <a:buSzPts val="2200"/>
              <a:buChar char="•"/>
            </a:pPr>
            <a:r>
              <a:rPr lang="sv-SE"/>
              <a:t>An app may have a Settings Activity, a Select Photo Activity, ...</a:t>
            </a:r>
            <a:endParaRPr/>
          </a:p>
          <a:p>
            <a:pPr indent="-393700" lvl="0" marL="457200" rtl="0" algn="l">
              <a:spcBef>
                <a:spcPts val="0"/>
              </a:spcBef>
              <a:spcAft>
                <a:spcPts val="0"/>
              </a:spcAft>
              <a:buSzPts val="2600"/>
              <a:buChar char="•"/>
            </a:pPr>
            <a:r>
              <a:rPr lang="sv-SE"/>
              <a:t>One Activity is the “main activity”.</a:t>
            </a:r>
            <a:endParaRPr/>
          </a:p>
          <a:p>
            <a:pPr indent="-368300" lvl="1" marL="914400" rtl="0" algn="l">
              <a:spcBef>
                <a:spcPts val="0"/>
              </a:spcBef>
              <a:spcAft>
                <a:spcPts val="0"/>
              </a:spcAft>
              <a:buSzPts val="2200"/>
              <a:buChar char="•"/>
            </a:pPr>
            <a:r>
              <a:rPr lang="sv-SE"/>
              <a:t>Launches when you click the icon.</a:t>
            </a:r>
            <a:endParaRPr/>
          </a:p>
          <a:p>
            <a:pPr indent="-393700" lvl="0" marL="457200" rtl="0" algn="l">
              <a:spcBef>
                <a:spcPts val="0"/>
              </a:spcBef>
              <a:spcAft>
                <a:spcPts val="0"/>
              </a:spcAft>
              <a:buSzPts val="2600"/>
              <a:buChar char="•"/>
            </a:pPr>
            <a:r>
              <a:rPr lang="sv-SE"/>
              <a:t>Activities must have minimal dependencies on other Activities.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Lifecycle</a:t>
            </a:r>
            <a:endParaRPr/>
          </a:p>
        </p:txBody>
      </p:sp>
      <p:sp>
        <p:nvSpPr>
          <p:cNvPr id="353" name="Google Shape;353;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54" name="Google Shape;354;p43"/>
          <p:cNvPicPr preferRelativeResize="0"/>
          <p:nvPr/>
        </p:nvPicPr>
        <p:blipFill rotWithShape="1">
          <a:blip r:embed="rId3">
            <a:alphaModFix/>
          </a:blip>
          <a:srcRect b="0" l="0" r="0" t="0"/>
          <a:stretch/>
        </p:blipFill>
        <p:spPr>
          <a:xfrm>
            <a:off x="1685635" y="1282400"/>
            <a:ext cx="5784440" cy="3480300"/>
          </a:xfrm>
          <a:prstGeom prst="rect">
            <a:avLst/>
          </a:prstGeom>
          <a:solidFill>
            <a:srgbClr val="FFFFFF"/>
          </a:solidFill>
          <a:ln cap="flat" cmpd="sng" w="9525">
            <a:solidFill>
              <a:srgbClr val="000000"/>
            </a:solidFill>
            <a:prstDash val="solid"/>
            <a:round/>
            <a:headEnd len="sm" w="sm" type="none"/>
            <a:tailEnd len="sm" w="sm" type="none"/>
          </a:ln>
        </p:spPr>
      </p:pic>
      <p:grpSp>
        <p:nvGrpSpPr>
          <p:cNvPr id="355" name="Google Shape;355;p43"/>
          <p:cNvGrpSpPr/>
          <p:nvPr/>
        </p:nvGrpSpPr>
        <p:grpSpPr>
          <a:xfrm>
            <a:off x="468900" y="2162622"/>
            <a:ext cx="2906258" cy="2358196"/>
            <a:chOff x="789753" y="1597139"/>
            <a:chExt cx="3509550" cy="2922900"/>
          </a:xfrm>
        </p:grpSpPr>
        <p:sp>
          <p:nvSpPr>
            <p:cNvPr id="356" name="Google Shape;356;p43"/>
            <p:cNvSpPr/>
            <p:nvPr/>
          </p:nvSpPr>
          <p:spPr>
            <a:xfrm>
              <a:off x="789753" y="1597139"/>
              <a:ext cx="3347100" cy="1164600"/>
            </a:xfrm>
            <a:prstGeom prst="roundRect">
              <a:avLst>
                <a:gd fmla="val 16667" name="adj"/>
              </a:avLst>
            </a:prstGeom>
            <a:solidFill>
              <a:srgbClr val="000000"/>
            </a:solidFill>
            <a:ln cap="flat" cmpd="sng" w="9525">
              <a:solidFill>
                <a:srgbClr val="FFFFF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sv-SE">
                  <a:solidFill>
                    <a:srgbClr val="FFFFFF"/>
                  </a:solidFill>
                  <a:latin typeface="Arial"/>
                  <a:ea typeface="Arial"/>
                  <a:cs typeface="Arial"/>
                  <a:sym typeface="Arial"/>
                </a:rPr>
                <a:t>Activity dismissed, configuration change (e.g., rotation)</a:t>
              </a:r>
              <a:endParaRPr/>
            </a:p>
          </p:txBody>
        </p:sp>
        <p:cxnSp>
          <p:nvCxnSpPr>
            <p:cNvPr id="357" name="Google Shape;357;p43"/>
            <p:cNvCxnSpPr>
              <a:stCxn id="356" idx="2"/>
            </p:cNvCxnSpPr>
            <p:nvPr/>
          </p:nvCxnSpPr>
          <p:spPr>
            <a:xfrm>
              <a:off x="2463303" y="2761739"/>
              <a:ext cx="1836000" cy="17583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grpSp>
      <p:grpSp>
        <p:nvGrpSpPr>
          <p:cNvPr id="358" name="Google Shape;358;p43"/>
          <p:cNvGrpSpPr/>
          <p:nvPr/>
        </p:nvGrpSpPr>
        <p:grpSpPr>
          <a:xfrm>
            <a:off x="5082944" y="3997831"/>
            <a:ext cx="2434261" cy="763200"/>
            <a:chOff x="6770310" y="980250"/>
            <a:chExt cx="5045100" cy="1716600"/>
          </a:xfrm>
        </p:grpSpPr>
        <p:sp>
          <p:nvSpPr>
            <p:cNvPr id="359" name="Google Shape;359;p43"/>
            <p:cNvSpPr/>
            <p:nvPr/>
          </p:nvSpPr>
          <p:spPr>
            <a:xfrm>
              <a:off x="6770310" y="1532250"/>
              <a:ext cx="5045100" cy="1164600"/>
            </a:xfrm>
            <a:prstGeom prst="roundRect">
              <a:avLst>
                <a:gd fmla="val 16667" name="adj"/>
              </a:avLst>
            </a:prstGeom>
            <a:solidFill>
              <a:srgbClr val="000000"/>
            </a:solidFill>
            <a:ln cap="flat" cmpd="sng" w="9525">
              <a:solidFill>
                <a:srgbClr val="FFFFF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sv-SE">
                  <a:solidFill>
                    <a:srgbClr val="FFFFFF"/>
                  </a:solidFill>
                  <a:latin typeface="Arial"/>
                  <a:ea typeface="Arial"/>
                  <a:cs typeface="Arial"/>
                  <a:sym typeface="Arial"/>
                </a:rPr>
                <a:t>Activity no longer visible (e.g., new activity started)</a:t>
              </a:r>
              <a:endParaRPr/>
            </a:p>
          </p:txBody>
        </p:sp>
        <p:cxnSp>
          <p:nvCxnSpPr>
            <p:cNvPr id="360" name="Google Shape;360;p43"/>
            <p:cNvCxnSpPr>
              <a:stCxn id="359" idx="0"/>
            </p:cNvCxnSpPr>
            <p:nvPr/>
          </p:nvCxnSpPr>
          <p:spPr>
            <a:xfrm rot="10800000">
              <a:off x="7282560" y="980250"/>
              <a:ext cx="2010300" cy="5520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grpSp>
      <p:sp>
        <p:nvSpPr>
          <p:cNvPr id="361" name="Google Shape;361;p43"/>
          <p:cNvSpPr/>
          <p:nvPr/>
        </p:nvSpPr>
        <p:spPr>
          <a:xfrm>
            <a:off x="6963500" y="3402025"/>
            <a:ext cx="2180400" cy="668400"/>
          </a:xfrm>
          <a:prstGeom prst="roundRect">
            <a:avLst>
              <a:gd fmla="val 16667" name="adj"/>
            </a:avLst>
          </a:prstGeom>
          <a:solidFill>
            <a:srgbClr val="000000"/>
          </a:solidFill>
          <a:ln cap="flat" cmpd="sng" w="9525">
            <a:solidFill>
              <a:srgbClr val="FFFFF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sv-SE">
                <a:solidFill>
                  <a:srgbClr val="FFFFFF"/>
                </a:solidFill>
                <a:latin typeface="Arial"/>
                <a:ea typeface="Arial"/>
                <a:cs typeface="Arial"/>
                <a:sym typeface="Arial"/>
              </a:rPr>
              <a:t>Other Activity in foreground, incoming phone call, ...</a:t>
            </a:r>
            <a:endParaRPr/>
          </a:p>
        </p:txBody>
      </p:sp>
      <p:cxnSp>
        <p:nvCxnSpPr>
          <p:cNvPr id="362" name="Google Shape;362;p43"/>
          <p:cNvCxnSpPr>
            <a:stCxn id="361" idx="1"/>
          </p:cNvCxnSpPr>
          <p:nvPr/>
        </p:nvCxnSpPr>
        <p:spPr>
          <a:xfrm rot="10800000">
            <a:off x="6737600" y="3519025"/>
            <a:ext cx="225900" cy="217200"/>
          </a:xfrm>
          <a:prstGeom prst="straightConnector1">
            <a:avLst/>
          </a:prstGeom>
          <a:noFill/>
          <a:ln cap="flat" cmpd="sng" w="25400">
            <a:solidFill>
              <a:srgbClr val="000000"/>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9" name="Google Shape;369;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 Architecture</a:t>
            </a:r>
            <a:endParaRPr/>
          </a:p>
        </p:txBody>
      </p:sp>
      <p:pic>
        <p:nvPicPr>
          <p:cNvPr id="370" name="Google Shape;370;p44"/>
          <p:cNvPicPr preferRelativeResize="0"/>
          <p:nvPr/>
        </p:nvPicPr>
        <p:blipFill>
          <a:blip r:embed="rId3">
            <a:alphaModFix/>
          </a:blip>
          <a:stretch>
            <a:fillRect/>
          </a:stretch>
        </p:blipFill>
        <p:spPr>
          <a:xfrm>
            <a:off x="2206988" y="1330853"/>
            <a:ext cx="4741730" cy="3556298"/>
          </a:xfrm>
          <a:prstGeom prst="rect">
            <a:avLst/>
          </a:prstGeom>
          <a:noFill/>
          <a:ln>
            <a:noFill/>
          </a:ln>
        </p:spPr>
      </p:pic>
      <p:sp>
        <p:nvSpPr>
          <p:cNvPr id="371" name="Google Shape;371;p44"/>
          <p:cNvSpPr/>
          <p:nvPr/>
        </p:nvSpPr>
        <p:spPr>
          <a:xfrm>
            <a:off x="5728850" y="1095950"/>
            <a:ext cx="2254200" cy="585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Activity code manages state, captures user input</a:t>
            </a:r>
            <a:endParaRPr/>
          </a:p>
        </p:txBody>
      </p:sp>
      <p:cxnSp>
        <p:nvCxnSpPr>
          <p:cNvPr id="372" name="Google Shape;372;p44"/>
          <p:cNvCxnSpPr>
            <a:stCxn id="371" idx="1"/>
          </p:cNvCxnSpPr>
          <p:nvPr/>
        </p:nvCxnSpPr>
        <p:spPr>
          <a:xfrm flipH="1">
            <a:off x="5130950" y="1388750"/>
            <a:ext cx="597900" cy="2802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44"/>
          <p:cNvSpPr/>
          <p:nvPr/>
        </p:nvSpPr>
        <p:spPr>
          <a:xfrm>
            <a:off x="6105425" y="2182400"/>
            <a:ext cx="2254200" cy="585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Creates and presents the on-screen layout.</a:t>
            </a:r>
            <a:endParaRPr/>
          </a:p>
        </p:txBody>
      </p:sp>
      <p:cxnSp>
        <p:nvCxnSpPr>
          <p:cNvPr id="374" name="Google Shape;374;p44"/>
          <p:cNvCxnSpPr>
            <a:stCxn id="373" idx="1"/>
          </p:cNvCxnSpPr>
          <p:nvPr/>
        </p:nvCxnSpPr>
        <p:spPr>
          <a:xfrm rot="10800000">
            <a:off x="5330225" y="2441000"/>
            <a:ext cx="775200" cy="342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44"/>
          <p:cNvSpPr/>
          <p:nvPr/>
        </p:nvSpPr>
        <p:spPr>
          <a:xfrm>
            <a:off x="230100" y="2920125"/>
            <a:ext cx="2254200" cy="585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Models process, load, and store app data locally.</a:t>
            </a:r>
            <a:endParaRPr/>
          </a:p>
        </p:txBody>
      </p:sp>
      <p:cxnSp>
        <p:nvCxnSpPr>
          <p:cNvPr id="376" name="Google Shape;376;p44"/>
          <p:cNvCxnSpPr>
            <a:stCxn id="375" idx="2"/>
          </p:cNvCxnSpPr>
          <p:nvPr/>
        </p:nvCxnSpPr>
        <p:spPr>
          <a:xfrm>
            <a:off x="1357200" y="3505725"/>
            <a:ext cx="1208400" cy="33000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44"/>
          <p:cNvSpPr/>
          <p:nvPr/>
        </p:nvSpPr>
        <p:spPr>
          <a:xfrm>
            <a:off x="6432600" y="3268850"/>
            <a:ext cx="2254200" cy="585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Data can also be loaded, stored, and processed from remote sources.</a:t>
            </a:r>
            <a:endParaRPr/>
          </a:p>
        </p:txBody>
      </p:sp>
      <p:cxnSp>
        <p:nvCxnSpPr>
          <p:cNvPr id="378" name="Google Shape;378;p44"/>
          <p:cNvCxnSpPr>
            <a:stCxn id="377" idx="1"/>
          </p:cNvCxnSpPr>
          <p:nvPr/>
        </p:nvCxnSpPr>
        <p:spPr>
          <a:xfrm flipH="1">
            <a:off x="6252000" y="3561650"/>
            <a:ext cx="1806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Navigation</a:t>
            </a:r>
            <a:endParaRPr/>
          </a:p>
        </p:txBody>
      </p:sp>
      <p:sp>
        <p:nvSpPr>
          <p:cNvPr id="386" name="Google Shape;386;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apps have a fixed</a:t>
            </a:r>
            <a:br>
              <a:rPr lang="sv-SE"/>
            </a:br>
            <a:r>
              <a:rPr lang="sv-SE"/>
              <a:t>start location. </a:t>
            </a:r>
            <a:endParaRPr/>
          </a:p>
          <a:p>
            <a:pPr indent="-393700" lvl="0" marL="457200" rtl="0" algn="l">
              <a:spcBef>
                <a:spcPts val="0"/>
              </a:spcBef>
              <a:spcAft>
                <a:spcPts val="0"/>
              </a:spcAft>
              <a:buSzPts val="2600"/>
              <a:buChar char="•"/>
            </a:pPr>
            <a:r>
              <a:rPr lang="sv-SE"/>
              <a:t>A stack of Activities</a:t>
            </a:r>
            <a:br>
              <a:rPr lang="sv-SE"/>
            </a:br>
            <a:r>
              <a:rPr lang="sv-SE"/>
              <a:t>is maintained. When</a:t>
            </a:r>
            <a:br>
              <a:rPr lang="sv-SE"/>
            </a:br>
            <a:r>
              <a:rPr lang="sv-SE"/>
              <a:t>you press back, you</a:t>
            </a:r>
            <a:br>
              <a:rPr lang="sv-SE"/>
            </a:br>
            <a:r>
              <a:rPr lang="sv-SE"/>
              <a:t>pop from the stack.</a:t>
            </a:r>
            <a:endParaRPr/>
          </a:p>
          <a:p>
            <a:pPr indent="-393700" lvl="0" marL="457200" rtl="0" algn="l">
              <a:spcBef>
                <a:spcPts val="0"/>
              </a:spcBef>
              <a:spcAft>
                <a:spcPts val="0"/>
              </a:spcAft>
              <a:buSzPts val="2600"/>
              <a:buChar char="•"/>
            </a:pPr>
            <a:r>
              <a:rPr lang="sv-SE"/>
              <a:t>Also provide “up navigation”.</a:t>
            </a:r>
            <a:endParaRPr/>
          </a:p>
          <a:p>
            <a:pPr indent="-368300" lvl="1" marL="914400" rtl="0" algn="l">
              <a:spcBef>
                <a:spcPts val="0"/>
              </a:spcBef>
              <a:spcAft>
                <a:spcPts val="0"/>
              </a:spcAft>
              <a:buSzPts val="2200"/>
              <a:buChar char="•"/>
            </a:pPr>
            <a:r>
              <a:rPr lang="sv-SE"/>
              <a:t>(exit a chain to a set location)</a:t>
            </a:r>
            <a:endParaRPr/>
          </a:p>
          <a:p>
            <a:pPr indent="-368300" lvl="1" marL="914400" rtl="0" algn="l">
              <a:spcBef>
                <a:spcPts val="0"/>
              </a:spcBef>
              <a:spcAft>
                <a:spcPts val="0"/>
              </a:spcAft>
              <a:buSzPts val="2200"/>
              <a:buChar char="•"/>
            </a:pPr>
            <a:r>
              <a:rPr lang="sv-SE"/>
              <a:t>Define a parent activity in the manifest.</a:t>
            </a:r>
            <a:endParaRPr/>
          </a:p>
        </p:txBody>
      </p:sp>
      <p:pic>
        <p:nvPicPr>
          <p:cNvPr id="387" name="Google Shape;387;p45"/>
          <p:cNvPicPr preferRelativeResize="0"/>
          <p:nvPr/>
        </p:nvPicPr>
        <p:blipFill>
          <a:blip r:embed="rId3">
            <a:alphaModFix/>
          </a:blip>
          <a:stretch>
            <a:fillRect/>
          </a:stretch>
        </p:blipFill>
        <p:spPr>
          <a:xfrm>
            <a:off x="4060000" y="614002"/>
            <a:ext cx="4998676" cy="2699274"/>
          </a:xfrm>
          <a:prstGeom prst="rect">
            <a:avLst/>
          </a:prstGeom>
          <a:noFill/>
          <a:ln>
            <a:noFill/>
          </a:ln>
        </p:spPr>
      </p:pic>
      <p:pic>
        <p:nvPicPr>
          <p:cNvPr id="388" name="Google Shape;388;p45"/>
          <p:cNvPicPr preferRelativeResize="0"/>
          <p:nvPr/>
        </p:nvPicPr>
        <p:blipFill rotWithShape="1">
          <a:blip r:embed="rId4">
            <a:alphaModFix/>
          </a:blip>
          <a:srcRect b="0" l="0" r="0" t="0"/>
          <a:stretch/>
        </p:blipFill>
        <p:spPr>
          <a:xfrm>
            <a:off x="6679150" y="3636892"/>
            <a:ext cx="2379534" cy="112580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5" name="Google Shape;39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Best Practices</a:t>
            </a:r>
            <a:endParaRPr/>
          </a:p>
        </p:txBody>
      </p:sp>
      <p:sp>
        <p:nvSpPr>
          <p:cNvPr id="396" name="Google Shape;396;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Activities should coordinate with Data Models to retrieve a minimal amount of relevant data.</a:t>
            </a:r>
            <a:endParaRPr/>
          </a:p>
          <a:p>
            <a:pPr indent="-393700" lvl="0" marL="457200" rtl="0" algn="l">
              <a:spcBef>
                <a:spcPts val="0"/>
              </a:spcBef>
              <a:spcAft>
                <a:spcPts val="0"/>
              </a:spcAft>
              <a:buSzPts val="2600"/>
              <a:buChar char="•"/>
            </a:pPr>
            <a:r>
              <a:rPr lang="sv-SE"/>
              <a:t>Create independent, well-defined code modules.</a:t>
            </a:r>
            <a:endParaRPr/>
          </a:p>
          <a:p>
            <a:pPr indent="-393700" lvl="0" marL="457200" rtl="0" algn="l">
              <a:spcBef>
                <a:spcPts val="0"/>
              </a:spcBef>
              <a:spcAft>
                <a:spcPts val="0"/>
              </a:spcAft>
              <a:buSzPts val="2600"/>
              <a:buChar char="•"/>
            </a:pPr>
            <a:r>
              <a:rPr lang="sv-SE"/>
              <a:t>Make each module testable in isolation.</a:t>
            </a:r>
            <a:endParaRPr/>
          </a:p>
          <a:p>
            <a:pPr indent="-393700" lvl="0" marL="457200" rtl="0" algn="l">
              <a:spcBef>
                <a:spcPts val="0"/>
              </a:spcBef>
              <a:spcAft>
                <a:spcPts val="0"/>
              </a:spcAft>
              <a:buSzPts val="2600"/>
              <a:buChar char="•"/>
            </a:pPr>
            <a:r>
              <a:rPr lang="sv-SE"/>
              <a:t>Do not write code if an existing Activity does it.</a:t>
            </a:r>
            <a:endParaRPr/>
          </a:p>
          <a:p>
            <a:pPr indent="-393700" lvl="0" marL="457200" rtl="0" algn="l">
              <a:spcBef>
                <a:spcPts val="0"/>
              </a:spcBef>
              <a:spcAft>
                <a:spcPts val="0"/>
              </a:spcAft>
              <a:buSzPts val="2600"/>
              <a:buChar char="•"/>
            </a:pPr>
            <a:r>
              <a:rPr lang="sv-SE"/>
              <a:t>Use Models to persist fresh, relevant data.</a:t>
            </a:r>
            <a:endParaRPr/>
          </a:p>
          <a:p>
            <a:pPr indent="-393700" lvl="0" marL="457200" rtl="0" algn="l">
              <a:spcBef>
                <a:spcPts val="0"/>
              </a:spcBef>
              <a:spcAft>
                <a:spcPts val="0"/>
              </a:spcAft>
              <a:buSzPts val="2600"/>
              <a:buChar char="•"/>
            </a:pPr>
            <a:r>
              <a:rPr lang="sv-SE"/>
              <a:t>Assign one data source as the source of truth.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403" name="Google Shape;403;p47"/>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Designing User Interfaces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Views and Layouts</a:t>
            </a:r>
            <a:endParaRPr/>
          </a:p>
        </p:txBody>
      </p:sp>
      <p:sp>
        <p:nvSpPr>
          <p:cNvPr id="411" name="Google Shape;411;p48"/>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A layout (</a:t>
            </a:r>
            <a:r>
              <a:rPr lang="sv-SE" sz="2000">
                <a:latin typeface="Consolas"/>
                <a:ea typeface="Consolas"/>
                <a:cs typeface="Consolas"/>
                <a:sym typeface="Consolas"/>
              </a:rPr>
              <a:t>ViewGroup</a:t>
            </a:r>
            <a:r>
              <a:rPr lang="sv-SE" sz="2000"/>
              <a:t>) defines the structure of the UI.</a:t>
            </a:r>
            <a:endParaRPr sz="2000"/>
          </a:p>
          <a:p>
            <a:pPr indent="-355600" lvl="1" marL="914400" rtl="0" algn="l">
              <a:spcBef>
                <a:spcPts val="0"/>
              </a:spcBef>
              <a:spcAft>
                <a:spcPts val="0"/>
              </a:spcAft>
              <a:buSzPts val="2000"/>
              <a:buChar char="•"/>
            </a:pPr>
            <a:r>
              <a:rPr lang="sv-SE" sz="2000"/>
              <a:t>Containers that group one or more widgets (</a:t>
            </a:r>
            <a:r>
              <a:rPr lang="sv-SE" sz="2000">
                <a:latin typeface="Consolas"/>
                <a:ea typeface="Consolas"/>
                <a:cs typeface="Consolas"/>
                <a:sym typeface="Consolas"/>
              </a:rPr>
              <a:t>View</a:t>
            </a:r>
            <a:r>
              <a:rPr lang="sv-SE" sz="2000"/>
              <a:t>).</a:t>
            </a:r>
            <a:endParaRPr sz="2000"/>
          </a:p>
          <a:p>
            <a:pPr indent="-355600" lvl="2" marL="1371600" rtl="0" algn="l">
              <a:spcBef>
                <a:spcPts val="0"/>
              </a:spcBef>
              <a:spcAft>
                <a:spcPts val="0"/>
              </a:spcAft>
              <a:buSzPts val="2000"/>
              <a:buChar char="•"/>
            </a:pPr>
            <a:r>
              <a:rPr lang="sv-SE" sz="2000"/>
              <a:t>A button, a text box.</a:t>
            </a:r>
            <a:endParaRPr sz="2000"/>
          </a:p>
          <a:p>
            <a:pPr indent="-355600" lvl="0" marL="457200" rtl="0" algn="l">
              <a:spcBef>
                <a:spcPts val="0"/>
              </a:spcBef>
              <a:spcAft>
                <a:spcPts val="0"/>
              </a:spcAft>
              <a:buSzPts val="2000"/>
              <a:buChar char="•"/>
            </a:pPr>
            <a:r>
              <a:rPr lang="sv-SE" sz="2000"/>
              <a:t>Many pre-defined types of layouts (</a:t>
            </a:r>
            <a:r>
              <a:rPr lang="sv-SE" sz="2000">
                <a:latin typeface="Consolas"/>
                <a:ea typeface="Consolas"/>
                <a:cs typeface="Consolas"/>
                <a:sym typeface="Consolas"/>
              </a:rPr>
              <a:t>LinearLayout, Constraint Layout</a:t>
            </a:r>
            <a:r>
              <a:rPr lang="sv-SE" sz="2000"/>
              <a:t>).</a:t>
            </a:r>
            <a:endParaRPr sz="2000"/>
          </a:p>
          <a:p>
            <a:pPr indent="-355600" lvl="0" marL="457200" rtl="0" algn="l">
              <a:spcBef>
                <a:spcPts val="0"/>
              </a:spcBef>
              <a:spcAft>
                <a:spcPts val="0"/>
              </a:spcAft>
              <a:buSzPts val="2000"/>
              <a:buChar char="•"/>
            </a:pPr>
            <a:r>
              <a:rPr lang="sv-SE" sz="2000"/>
              <a:t>UI elements can be declared in XML or in code.</a:t>
            </a:r>
            <a:endParaRPr sz="2000"/>
          </a:p>
        </p:txBody>
      </p:sp>
      <p:pic>
        <p:nvPicPr>
          <p:cNvPr id="412" name="Google Shape;412;p48"/>
          <p:cNvPicPr preferRelativeResize="0"/>
          <p:nvPr/>
        </p:nvPicPr>
        <p:blipFill>
          <a:blip r:embed="rId3">
            <a:alphaModFix/>
          </a:blip>
          <a:stretch>
            <a:fillRect/>
          </a:stretch>
        </p:blipFill>
        <p:spPr>
          <a:xfrm>
            <a:off x="4572000" y="1530125"/>
            <a:ext cx="4509725" cy="19750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XML</a:t>
            </a:r>
            <a:endParaRPr/>
          </a:p>
        </p:txBody>
      </p:sp>
      <p:pic>
        <p:nvPicPr>
          <p:cNvPr id="420" name="Google Shape;420;p49"/>
          <p:cNvPicPr preferRelativeResize="0"/>
          <p:nvPr/>
        </p:nvPicPr>
        <p:blipFill>
          <a:blip r:embed="rId3">
            <a:alphaModFix/>
          </a:blip>
          <a:stretch>
            <a:fillRect/>
          </a:stretch>
        </p:blipFill>
        <p:spPr>
          <a:xfrm>
            <a:off x="1356075" y="1174925"/>
            <a:ext cx="7660601" cy="3586350"/>
          </a:xfrm>
          <a:prstGeom prst="rect">
            <a:avLst/>
          </a:prstGeom>
          <a:noFill/>
          <a:ln>
            <a:noFill/>
          </a:ln>
        </p:spPr>
      </p:pic>
      <p:sp>
        <p:nvSpPr>
          <p:cNvPr id="421" name="Google Shape;421;p49"/>
          <p:cNvSpPr/>
          <p:nvPr/>
        </p:nvSpPr>
        <p:spPr>
          <a:xfrm>
            <a:off x="99625" y="1766375"/>
            <a:ext cx="25032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Layout has two widgets, which have no constraints on each other’s size or location</a:t>
            </a:r>
            <a:endParaRPr/>
          </a:p>
        </p:txBody>
      </p:sp>
      <p:sp>
        <p:nvSpPr>
          <p:cNvPr id="422" name="Google Shape;422;p49"/>
          <p:cNvSpPr/>
          <p:nvPr/>
        </p:nvSpPr>
        <p:spPr>
          <a:xfrm>
            <a:off x="6889875" y="2504100"/>
            <a:ext cx="1740600" cy="6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Text box containing a set string</a:t>
            </a:r>
            <a:endParaRPr/>
          </a:p>
        </p:txBody>
      </p:sp>
      <p:sp>
        <p:nvSpPr>
          <p:cNvPr id="423" name="Google Shape;423;p49"/>
          <p:cNvSpPr/>
          <p:nvPr/>
        </p:nvSpPr>
        <p:spPr>
          <a:xfrm>
            <a:off x="99625" y="3786025"/>
            <a:ext cx="2211000" cy="43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Button with a set string.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0" name="Google Shape;43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Attributes</a:t>
            </a:r>
            <a:endParaRPr/>
          </a:p>
        </p:txBody>
      </p:sp>
      <p:sp>
        <p:nvSpPr>
          <p:cNvPr id="431" name="Google Shape;431;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View objects have a unique identifier.</a:t>
            </a:r>
            <a:endParaRPr/>
          </a:p>
          <a:p>
            <a:pPr indent="-368300" lvl="1" marL="914400" rtl="0" algn="l">
              <a:spcBef>
                <a:spcPts val="0"/>
              </a:spcBef>
              <a:spcAft>
                <a:spcPts val="0"/>
              </a:spcAft>
              <a:buSzPts val="2200"/>
              <a:buChar char="•"/>
            </a:pPr>
            <a:r>
              <a:rPr lang="sv-SE"/>
              <a:t>Integer assigned at compile time, mapped to a user-specified variable: </a:t>
            </a:r>
            <a:r>
              <a:rPr lang="sv-SE">
                <a:latin typeface="Consolas"/>
                <a:ea typeface="Consolas"/>
                <a:cs typeface="Consolas"/>
                <a:sym typeface="Consolas"/>
              </a:rPr>
              <a:t>android:id=”@+id/my_button”</a:t>
            </a:r>
            <a:endParaRPr>
              <a:latin typeface="Consolas"/>
              <a:ea typeface="Consolas"/>
              <a:cs typeface="Consolas"/>
              <a:sym typeface="Consolas"/>
            </a:endParaRPr>
          </a:p>
          <a:p>
            <a:pPr indent="0" lvl="0" marL="0" rtl="0" algn="l">
              <a:spcBef>
                <a:spcPts val="1000"/>
              </a:spcBef>
              <a:spcAft>
                <a:spcPts val="0"/>
              </a:spcAft>
              <a:buNone/>
            </a:pPr>
            <a:r>
              <a:t/>
            </a:r>
            <a:endParaRPr/>
          </a:p>
        </p:txBody>
      </p:sp>
      <p:pic>
        <p:nvPicPr>
          <p:cNvPr id="432" name="Google Shape;432;p50"/>
          <p:cNvPicPr preferRelativeResize="0"/>
          <p:nvPr/>
        </p:nvPicPr>
        <p:blipFill>
          <a:blip r:embed="rId3">
            <a:alphaModFix/>
          </a:blip>
          <a:stretch>
            <a:fillRect/>
          </a:stretch>
        </p:blipFill>
        <p:spPr>
          <a:xfrm>
            <a:off x="319600" y="2646500"/>
            <a:ext cx="5654464" cy="1465200"/>
          </a:xfrm>
          <a:prstGeom prst="rect">
            <a:avLst/>
          </a:prstGeom>
          <a:noFill/>
          <a:ln>
            <a:noFill/>
          </a:ln>
        </p:spPr>
      </p:pic>
      <p:pic>
        <p:nvPicPr>
          <p:cNvPr id="433" name="Google Shape;433;p50"/>
          <p:cNvPicPr preferRelativeResize="0"/>
          <p:nvPr/>
        </p:nvPicPr>
        <p:blipFill>
          <a:blip r:embed="rId4">
            <a:alphaModFix/>
          </a:blip>
          <a:stretch>
            <a:fillRect/>
          </a:stretch>
        </p:blipFill>
        <p:spPr>
          <a:xfrm>
            <a:off x="5850" y="4052112"/>
            <a:ext cx="9143999" cy="710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is a Mobile Application?</a:t>
            </a:r>
            <a:endParaRPr/>
          </a:p>
        </p:txBody>
      </p:sp>
      <p:sp>
        <p:nvSpPr>
          <p:cNvPr id="96" name="Google Shape;96;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mobile app or mobile application is a computer program designed to run on a mobile device such as a phone/tablet or watch." - Wikipedia</a:t>
            </a:r>
            <a:endParaRPr/>
          </a:p>
          <a:p>
            <a:pPr indent="-393700" lvl="0" marL="457200" rtl="0" algn="l">
              <a:spcBef>
                <a:spcPts val="0"/>
              </a:spcBef>
              <a:spcAft>
                <a:spcPts val="0"/>
              </a:spcAft>
              <a:buSzPts val="2600"/>
              <a:buChar char="•"/>
            </a:pPr>
            <a:r>
              <a:rPr lang="sv-SE"/>
              <a:t>Isn’t a mobile device just a smaller computer?</a:t>
            </a:r>
            <a:endParaRPr/>
          </a:p>
          <a:p>
            <a:pPr indent="-368300" lvl="1" marL="914400" rtl="0" algn="l">
              <a:spcBef>
                <a:spcPts val="0"/>
              </a:spcBef>
              <a:spcAft>
                <a:spcPts val="0"/>
              </a:spcAft>
              <a:buSzPts val="2200"/>
              <a:buChar char="•"/>
            </a:pPr>
            <a:r>
              <a:rPr lang="sv-SE"/>
              <a:t>Mobility imposes restrictions on program design.</a:t>
            </a:r>
            <a:endParaRPr/>
          </a:p>
          <a:p>
            <a:pPr indent="-342900" lvl="2" marL="1371600" rtl="0" algn="l">
              <a:spcBef>
                <a:spcPts val="0"/>
              </a:spcBef>
              <a:spcAft>
                <a:spcPts val="0"/>
              </a:spcAft>
              <a:buSzPts val="1800"/>
              <a:buChar char="•"/>
            </a:pPr>
            <a:r>
              <a:rPr lang="sv-SE"/>
              <a:t>Computational Power (small devices, limited power)</a:t>
            </a:r>
            <a:endParaRPr/>
          </a:p>
          <a:p>
            <a:pPr indent="-342900" lvl="2" marL="1371600" rtl="0" algn="l">
              <a:spcBef>
                <a:spcPts val="0"/>
              </a:spcBef>
              <a:spcAft>
                <a:spcPts val="0"/>
              </a:spcAft>
              <a:buSzPts val="1800"/>
              <a:buChar char="•"/>
            </a:pPr>
            <a:r>
              <a:rPr lang="sv-SE"/>
              <a:t>Battery (must last for as long as possible)</a:t>
            </a:r>
            <a:endParaRPr/>
          </a:p>
          <a:p>
            <a:pPr indent="-342900" lvl="2" marL="1371600" rtl="0" algn="l">
              <a:spcBef>
                <a:spcPts val="0"/>
              </a:spcBef>
              <a:spcAft>
                <a:spcPts val="0"/>
              </a:spcAft>
              <a:buSzPts val="1800"/>
              <a:buChar char="•"/>
            </a:pPr>
            <a:r>
              <a:rPr lang="sv-SE"/>
              <a:t>Input Methods (may be touch only)</a:t>
            </a:r>
            <a:endParaRPr/>
          </a:p>
          <a:p>
            <a:pPr indent="-342900" lvl="2" marL="1371600" rtl="0" algn="l">
              <a:spcBef>
                <a:spcPts val="0"/>
              </a:spcBef>
              <a:spcAft>
                <a:spcPts val="0"/>
              </a:spcAft>
              <a:buSzPts val="1800"/>
              <a:buChar char="•"/>
            </a:pPr>
            <a:r>
              <a:rPr lang="sv-SE"/>
              <a:t>Screen Size (watch, small screen)</a:t>
            </a:r>
            <a:endParaRPr/>
          </a:p>
          <a:p>
            <a:pPr indent="-342900" lvl="2" marL="1371600" rtl="0" algn="l">
              <a:spcBef>
                <a:spcPts val="0"/>
              </a:spcBef>
              <a:spcAft>
                <a:spcPts val="0"/>
              </a:spcAft>
              <a:buSzPts val="1800"/>
              <a:buChar char="•"/>
            </a:pPr>
            <a:r>
              <a:rPr lang="sv-SE"/>
              <a:t>Unreliable Network Connection (can’t assume constant connection)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0" name="Google Shape;440;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Attributes</a:t>
            </a:r>
            <a:endParaRPr/>
          </a:p>
        </p:txBody>
      </p:sp>
      <p:sp>
        <p:nvSpPr>
          <p:cNvPr id="441" name="Google Shape;441;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LayoutParameters</a:t>
            </a:r>
            <a:endParaRPr/>
          </a:p>
          <a:p>
            <a:pPr indent="-368300" lvl="1" marL="914400" rtl="0" algn="l">
              <a:spcBef>
                <a:spcPts val="0"/>
              </a:spcBef>
              <a:spcAft>
                <a:spcPts val="0"/>
              </a:spcAft>
              <a:buSzPts val="2200"/>
              <a:buChar char="•"/>
            </a:pPr>
            <a:r>
              <a:rPr lang="sv-SE"/>
              <a:t>Inherited by Views contained</a:t>
            </a:r>
            <a:br>
              <a:rPr lang="sv-SE"/>
            </a:br>
            <a:r>
              <a:rPr lang="sv-SE"/>
              <a:t>in that layout.</a:t>
            </a:r>
            <a:endParaRPr/>
          </a:p>
          <a:p>
            <a:pPr indent="-368300" lvl="1" marL="914400" rtl="0" algn="l">
              <a:spcBef>
                <a:spcPts val="0"/>
              </a:spcBef>
              <a:spcAft>
                <a:spcPts val="0"/>
              </a:spcAft>
              <a:buSzPts val="2200"/>
              <a:buChar char="•"/>
            </a:pPr>
            <a:r>
              <a:rPr lang="sv-SE"/>
              <a:t>Define how Views appear.</a:t>
            </a:r>
            <a:endParaRPr/>
          </a:p>
          <a:p>
            <a:pPr indent="-393700" lvl="0" marL="457200" rtl="0" algn="l">
              <a:spcBef>
                <a:spcPts val="0"/>
              </a:spcBef>
              <a:spcAft>
                <a:spcPts val="0"/>
              </a:spcAft>
              <a:buSzPts val="2600"/>
              <a:buChar char="•"/>
            </a:pPr>
            <a:r>
              <a:rPr lang="sv-SE"/>
              <a:t>All ViewGroups have a width and height. </a:t>
            </a:r>
            <a:endParaRPr/>
          </a:p>
          <a:p>
            <a:pPr indent="-368300" lvl="1" marL="914400" rtl="0" algn="l">
              <a:spcBef>
                <a:spcPts val="0"/>
              </a:spcBef>
              <a:spcAft>
                <a:spcPts val="0"/>
              </a:spcAft>
              <a:buSzPts val="2200"/>
              <a:buChar char="•"/>
            </a:pPr>
            <a:r>
              <a:rPr lang="sv-SE"/>
              <a:t>Each view must define width and height relative to this.</a:t>
            </a:r>
            <a:endParaRPr/>
          </a:p>
          <a:p>
            <a:pPr indent="-368300" lvl="1" marL="914400" rtl="0" algn="l">
              <a:spcBef>
                <a:spcPts val="0"/>
              </a:spcBef>
              <a:spcAft>
                <a:spcPts val="0"/>
              </a:spcAft>
              <a:buSzPts val="2200"/>
              <a:buChar char="•"/>
            </a:pPr>
            <a:r>
              <a:rPr lang="sv-SE">
                <a:latin typeface="Consolas"/>
                <a:ea typeface="Consolas"/>
                <a:cs typeface="Consolas"/>
                <a:sym typeface="Consolas"/>
              </a:rPr>
              <a:t>wrap_content</a:t>
            </a:r>
            <a:r>
              <a:rPr lang="sv-SE"/>
              <a:t> sizes view to its content.</a:t>
            </a:r>
            <a:endParaRPr/>
          </a:p>
          <a:p>
            <a:pPr indent="-368300" lvl="1" marL="914400" rtl="0" algn="l">
              <a:spcBef>
                <a:spcPts val="0"/>
              </a:spcBef>
              <a:spcAft>
                <a:spcPts val="0"/>
              </a:spcAft>
              <a:buSzPts val="2200"/>
              <a:buChar char="•"/>
            </a:pPr>
            <a:r>
              <a:rPr lang="sv-SE">
                <a:latin typeface="Consolas"/>
                <a:ea typeface="Consolas"/>
                <a:cs typeface="Consolas"/>
                <a:sym typeface="Consolas"/>
              </a:rPr>
              <a:t>match_parent</a:t>
            </a:r>
            <a:r>
              <a:rPr lang="sv-SE"/>
              <a:t> makes view as big as its parent ViewGroup allows.</a:t>
            </a:r>
            <a:endParaRPr/>
          </a:p>
          <a:p>
            <a:pPr indent="-368300" lvl="1" marL="914400" rtl="0" algn="l">
              <a:spcBef>
                <a:spcPts val="0"/>
              </a:spcBef>
              <a:spcAft>
                <a:spcPts val="0"/>
              </a:spcAft>
              <a:buSzPts val="2200"/>
              <a:buChar char="•"/>
            </a:pPr>
            <a:r>
              <a:rPr lang="sv-SE"/>
              <a:t>Specify in dp (density-independent pixel units)</a:t>
            </a:r>
            <a:endParaRPr/>
          </a:p>
        </p:txBody>
      </p:sp>
      <p:pic>
        <p:nvPicPr>
          <p:cNvPr id="442" name="Google Shape;442;p51"/>
          <p:cNvPicPr preferRelativeResize="0"/>
          <p:nvPr/>
        </p:nvPicPr>
        <p:blipFill>
          <a:blip r:embed="rId3">
            <a:alphaModFix/>
          </a:blip>
          <a:stretch>
            <a:fillRect/>
          </a:stretch>
        </p:blipFill>
        <p:spPr>
          <a:xfrm>
            <a:off x="4751825" y="614000"/>
            <a:ext cx="4392175" cy="2051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9" name="Google Shape;449;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Layouts</a:t>
            </a:r>
            <a:endParaRPr/>
          </a:p>
        </p:txBody>
      </p:sp>
      <p:sp>
        <p:nvSpPr>
          <p:cNvPr id="450" name="Google Shape;450;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Views are rectangles with left and top coordinates.</a:t>
            </a:r>
            <a:endParaRPr/>
          </a:p>
          <a:p>
            <a:pPr indent="-368300" lvl="1" marL="914400" rtl="0" algn="l">
              <a:spcBef>
                <a:spcPts val="0"/>
              </a:spcBef>
              <a:spcAft>
                <a:spcPts val="0"/>
              </a:spcAft>
              <a:buSzPts val="2200"/>
              <a:buChar char="•"/>
            </a:pPr>
            <a:r>
              <a:rPr lang="sv-SE"/>
              <a:t>Can get location with </a:t>
            </a:r>
            <a:r>
              <a:rPr lang="sv-SE">
                <a:latin typeface="Consolas"/>
                <a:ea typeface="Consolas"/>
                <a:cs typeface="Consolas"/>
                <a:sym typeface="Consolas"/>
              </a:rPr>
              <a:t>getLeft()</a:t>
            </a:r>
            <a:r>
              <a:rPr lang="sv-SE"/>
              <a:t> and </a:t>
            </a:r>
            <a:r>
              <a:rPr lang="sv-SE">
                <a:latin typeface="Consolas"/>
                <a:ea typeface="Consolas"/>
                <a:cs typeface="Consolas"/>
                <a:sym typeface="Consolas"/>
              </a:rPr>
              <a:t>getTop()</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Defined relative to the parent.</a:t>
            </a:r>
            <a:endParaRPr/>
          </a:p>
          <a:p>
            <a:pPr indent="-393700" lvl="0" marL="457200" rtl="0" algn="l">
              <a:spcBef>
                <a:spcPts val="0"/>
              </a:spcBef>
              <a:spcAft>
                <a:spcPts val="0"/>
              </a:spcAft>
              <a:buSzPts val="2600"/>
              <a:buChar char="•"/>
            </a:pPr>
            <a:r>
              <a:rPr lang="sv-SE"/>
              <a:t>Size is defined in width and height.</a:t>
            </a:r>
            <a:endParaRPr/>
          </a:p>
          <a:p>
            <a:pPr indent="-368300" lvl="1" marL="914400" rtl="0" algn="l">
              <a:spcBef>
                <a:spcPts val="0"/>
              </a:spcBef>
              <a:spcAft>
                <a:spcPts val="0"/>
              </a:spcAft>
              <a:buSzPts val="2200"/>
              <a:buChar char="•"/>
            </a:pPr>
            <a:r>
              <a:rPr lang="sv-SE"/>
              <a:t>Measured width/height are how big the view </a:t>
            </a:r>
            <a:r>
              <a:rPr i="1" lang="sv-SE"/>
              <a:t>wants</a:t>
            </a:r>
            <a:r>
              <a:rPr lang="sv-SE"/>
              <a:t> to be.</a:t>
            </a:r>
            <a:endParaRPr/>
          </a:p>
          <a:p>
            <a:pPr indent="-368300" lvl="1" marL="914400" rtl="0" algn="l">
              <a:spcBef>
                <a:spcPts val="0"/>
              </a:spcBef>
              <a:spcAft>
                <a:spcPts val="0"/>
              </a:spcAft>
              <a:buSzPts val="2200"/>
              <a:buChar char="•"/>
            </a:pPr>
            <a:r>
              <a:rPr lang="sv-SE"/>
              <a:t>Drawing width/height are the actual size of the view on screen, after layout constraints.</a:t>
            </a:r>
            <a:endParaRPr/>
          </a:p>
          <a:p>
            <a:pPr indent="-368300" lvl="1" marL="914400" rtl="0" algn="l">
              <a:spcBef>
                <a:spcPts val="0"/>
              </a:spcBef>
              <a:spcAft>
                <a:spcPts val="0"/>
              </a:spcAft>
              <a:buSzPts val="2200"/>
              <a:buChar char="•"/>
            </a:pPr>
            <a:r>
              <a:rPr lang="sv-SE"/>
              <a:t>These can differ.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7" name="Google Shape;45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Common Layouts</a:t>
            </a:r>
            <a:endParaRPr/>
          </a:p>
        </p:txBody>
      </p:sp>
      <p:pic>
        <p:nvPicPr>
          <p:cNvPr id="458" name="Google Shape;458;p53"/>
          <p:cNvPicPr preferRelativeResize="0"/>
          <p:nvPr/>
        </p:nvPicPr>
        <p:blipFill>
          <a:blip r:embed="rId3">
            <a:alphaModFix/>
          </a:blip>
          <a:stretch>
            <a:fillRect/>
          </a:stretch>
        </p:blipFill>
        <p:spPr>
          <a:xfrm>
            <a:off x="164875" y="1282400"/>
            <a:ext cx="4927876" cy="2961100"/>
          </a:xfrm>
          <a:prstGeom prst="rect">
            <a:avLst/>
          </a:prstGeom>
          <a:noFill/>
          <a:ln>
            <a:noFill/>
          </a:ln>
        </p:spPr>
      </p:pic>
      <p:pic>
        <p:nvPicPr>
          <p:cNvPr id="459" name="Google Shape;459;p53"/>
          <p:cNvPicPr preferRelativeResize="0"/>
          <p:nvPr/>
        </p:nvPicPr>
        <p:blipFill>
          <a:blip r:embed="rId4">
            <a:alphaModFix/>
          </a:blip>
          <a:stretch>
            <a:fillRect/>
          </a:stretch>
        </p:blipFill>
        <p:spPr>
          <a:xfrm>
            <a:off x="5092750" y="1282400"/>
            <a:ext cx="3250475" cy="2092625"/>
          </a:xfrm>
          <a:prstGeom prst="rect">
            <a:avLst/>
          </a:prstGeom>
          <a:noFill/>
          <a:ln>
            <a:noFill/>
          </a:ln>
        </p:spPr>
      </p:pic>
      <p:sp>
        <p:nvSpPr>
          <p:cNvPr id="460" name="Google Shape;460;p53"/>
          <p:cNvSpPr txBox="1"/>
          <p:nvPr/>
        </p:nvSpPr>
        <p:spPr>
          <a:xfrm>
            <a:off x="5405025" y="3437300"/>
            <a:ext cx="27399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Built from data using an Adapter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7" name="Google Shape;46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Design - Responsive Design</a:t>
            </a:r>
            <a:endParaRPr/>
          </a:p>
        </p:txBody>
      </p:sp>
      <p:sp>
        <p:nvSpPr>
          <p:cNvPr id="468" name="Google Shape;468;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Android defines two characteristics for each screen:</a:t>
            </a:r>
            <a:endParaRPr/>
          </a:p>
          <a:p>
            <a:pPr indent="-368300" lvl="1" marL="914400" rtl="0" algn="l">
              <a:spcBef>
                <a:spcPts val="0"/>
              </a:spcBef>
              <a:spcAft>
                <a:spcPts val="0"/>
              </a:spcAft>
              <a:buSzPts val="2200"/>
              <a:buChar char="•"/>
            </a:pPr>
            <a:r>
              <a:rPr lang="sv-SE"/>
              <a:t>Screen Size (physical size)</a:t>
            </a:r>
            <a:endParaRPr/>
          </a:p>
          <a:p>
            <a:pPr indent="-342900" lvl="2" marL="1371600" rtl="0" algn="l">
              <a:spcBef>
                <a:spcPts val="0"/>
              </a:spcBef>
              <a:spcAft>
                <a:spcPts val="0"/>
              </a:spcAft>
              <a:buSzPts val="1800"/>
              <a:buChar char="•"/>
            </a:pPr>
            <a:r>
              <a:rPr lang="sv-SE"/>
              <a:t>Small, Normal, Large, XLarge</a:t>
            </a:r>
            <a:endParaRPr/>
          </a:p>
          <a:p>
            <a:pPr indent="-368300" lvl="1" marL="914400" rtl="0" algn="l">
              <a:spcBef>
                <a:spcPts val="0"/>
              </a:spcBef>
              <a:spcAft>
                <a:spcPts val="0"/>
              </a:spcAft>
              <a:buSzPts val="2200"/>
              <a:buChar char="•"/>
            </a:pPr>
            <a:r>
              <a:rPr lang="sv-SE"/>
              <a:t>Screen Density (density of pixels on screen)</a:t>
            </a:r>
            <a:endParaRPr/>
          </a:p>
          <a:p>
            <a:pPr indent="-342900" lvl="2" marL="1371600" rtl="0" algn="l">
              <a:spcBef>
                <a:spcPts val="0"/>
              </a:spcBef>
              <a:spcAft>
                <a:spcPts val="0"/>
              </a:spcAft>
              <a:buSzPts val="1800"/>
              <a:buChar char="•"/>
            </a:pPr>
            <a:r>
              <a:rPr lang="sv-SE"/>
              <a:t>MDPI (~160dpi), HDPI (~240dpi), XHDPI (~320dpi), XXHDPI (~480dpi), XXXHDPI (~640dpi)</a:t>
            </a:r>
            <a:endParaRPr/>
          </a:p>
          <a:p>
            <a:pPr indent="-393700" lvl="0" marL="457200" rtl="0" algn="l">
              <a:spcBef>
                <a:spcPts val="0"/>
              </a:spcBef>
              <a:spcAft>
                <a:spcPts val="0"/>
              </a:spcAft>
              <a:buSzPts val="2600"/>
              <a:buChar char="•"/>
            </a:pPr>
            <a:r>
              <a:rPr lang="sv-SE"/>
              <a:t>Apps are compatible with all screen sizes and densities automatically, but this may not create a good UX.</a:t>
            </a:r>
            <a:endParaRPr/>
          </a:p>
          <a:p>
            <a:pPr indent="-368300" lvl="1" marL="914400" rtl="0" algn="l">
              <a:spcBef>
                <a:spcPts val="0"/>
              </a:spcBef>
              <a:spcAft>
                <a:spcPts val="0"/>
              </a:spcAft>
              <a:buSzPts val="2200"/>
              <a:buChar char="•"/>
            </a:pPr>
            <a:r>
              <a:rPr lang="sv-SE"/>
              <a:t>Create specialized layouts, optimize images for density.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5" name="Google Shape;475;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a Flexible Layout</a:t>
            </a:r>
            <a:endParaRPr/>
          </a:p>
        </p:txBody>
      </p:sp>
      <p:sp>
        <p:nvSpPr>
          <p:cNvPr id="476" name="Google Shape;476;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latin typeface="Consolas"/>
                <a:ea typeface="Consolas"/>
                <a:cs typeface="Consolas"/>
                <a:sym typeface="Consolas"/>
              </a:rPr>
              <a:t>ConstraintLayout</a:t>
            </a:r>
            <a:r>
              <a:rPr lang="sv-SE"/>
              <a:t> allows position/size specification based on </a:t>
            </a:r>
            <a:r>
              <a:rPr lang="sv-SE"/>
              <a:t>spatial</a:t>
            </a:r>
            <a:r>
              <a:rPr lang="sv-SE"/>
              <a:t> relationships between views.</a:t>
            </a:r>
            <a:endParaRPr/>
          </a:p>
          <a:p>
            <a:pPr indent="-368300" lvl="1" marL="914400" rtl="0" algn="l">
              <a:spcBef>
                <a:spcPts val="0"/>
              </a:spcBef>
              <a:spcAft>
                <a:spcPts val="0"/>
              </a:spcAft>
              <a:buSzPts val="2200"/>
              <a:buChar char="•"/>
            </a:pPr>
            <a:r>
              <a:rPr lang="sv-SE"/>
              <a:t>All views move together as screen size changes.</a:t>
            </a:r>
            <a:endParaRPr/>
          </a:p>
          <a:p>
            <a:pPr indent="-368300" lvl="1" marL="914400" rtl="0" algn="l">
              <a:spcBef>
                <a:spcPts val="0"/>
              </a:spcBef>
              <a:spcAft>
                <a:spcPts val="0"/>
              </a:spcAft>
              <a:buSzPts val="2200"/>
              <a:buChar char="•"/>
            </a:pPr>
            <a:r>
              <a:rPr lang="sv-SE"/>
              <a:t>Easiest to create in Android Studio Layout Editor.</a:t>
            </a:r>
            <a:endParaRPr/>
          </a:p>
          <a:p>
            <a:pPr indent="-393700" lvl="0" marL="457200" rtl="0" algn="l">
              <a:spcBef>
                <a:spcPts val="0"/>
              </a:spcBef>
              <a:spcAft>
                <a:spcPts val="0"/>
              </a:spcAft>
              <a:buSzPts val="2600"/>
              <a:buChar char="•"/>
            </a:pPr>
            <a:r>
              <a:rPr lang="sv-SE"/>
              <a:t>Avoid hard-coded layout sizes.</a:t>
            </a:r>
            <a:endParaRPr/>
          </a:p>
          <a:p>
            <a:pPr indent="-368300" lvl="1" marL="914400" rtl="0" algn="l">
              <a:spcBef>
                <a:spcPts val="0"/>
              </a:spcBef>
              <a:spcAft>
                <a:spcPts val="0"/>
              </a:spcAft>
              <a:buSzPts val="2200"/>
              <a:buChar char="•"/>
            </a:pPr>
            <a:r>
              <a:rPr lang="sv-SE"/>
              <a:t>Use wrap_content, match_parent.</a:t>
            </a:r>
            <a:endParaRPr/>
          </a:p>
          <a:p>
            <a:pPr indent="-368300" lvl="1" marL="914400" rtl="0" algn="l">
              <a:spcBef>
                <a:spcPts val="0"/>
              </a:spcBef>
              <a:spcAft>
                <a:spcPts val="0"/>
              </a:spcAft>
              <a:buSzPts val="2200"/>
              <a:buChar char="•"/>
            </a:pPr>
            <a:r>
              <a:rPr lang="sv-SE"/>
              <a:t>Automatically adjusts based on size and orientation of screen.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3" name="Google Shape;48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Create Stretchable Images</a:t>
            </a:r>
            <a:endParaRPr/>
          </a:p>
        </p:txBody>
      </p:sp>
      <p:sp>
        <p:nvSpPr>
          <p:cNvPr id="484" name="Google Shape;484;p56"/>
          <p:cNvSpPr txBox="1"/>
          <p:nvPr>
            <p:ph idx="1" type="body"/>
          </p:nvPr>
        </p:nvSpPr>
        <p:spPr>
          <a:xfrm>
            <a:off x="112075" y="1282400"/>
            <a:ext cx="46950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Bitmaps stretch to the screen size and density.</a:t>
            </a:r>
            <a:endParaRPr sz="2400"/>
          </a:p>
          <a:p>
            <a:pPr indent="-368300" lvl="1" marL="914400" rtl="0" algn="l">
              <a:spcBef>
                <a:spcPts val="0"/>
              </a:spcBef>
              <a:spcAft>
                <a:spcPts val="0"/>
              </a:spcAft>
              <a:buSzPts val="2200"/>
              <a:buChar char="•"/>
            </a:pPr>
            <a:r>
              <a:rPr lang="sv-SE"/>
              <a:t>This can cause blurring and scaling artifacts.</a:t>
            </a:r>
            <a:endParaRPr/>
          </a:p>
          <a:p>
            <a:pPr indent="-381000" lvl="0" marL="457200" rtl="0" algn="l">
              <a:spcBef>
                <a:spcPts val="0"/>
              </a:spcBef>
              <a:spcAft>
                <a:spcPts val="0"/>
              </a:spcAft>
              <a:buSzPts val="2400"/>
              <a:buChar char="•"/>
            </a:pPr>
            <a:r>
              <a:rPr lang="sv-SE" sz="2400"/>
              <a:t>Nine-patch bitmaps add a 1px border that indicates which pixels can be stretched.</a:t>
            </a:r>
            <a:endParaRPr sz="2400"/>
          </a:p>
          <a:p>
            <a:pPr indent="-368300" lvl="1" marL="914400" rtl="0" algn="l">
              <a:spcBef>
                <a:spcPts val="0"/>
              </a:spcBef>
              <a:spcAft>
                <a:spcPts val="0"/>
              </a:spcAft>
              <a:buSzPts val="2200"/>
              <a:buChar char="•"/>
            </a:pPr>
            <a:r>
              <a:rPr lang="sv-SE"/>
              <a:t>Intersection between left/top lines indicates the area that can be stretched.</a:t>
            </a:r>
            <a:endParaRPr/>
          </a:p>
        </p:txBody>
      </p:sp>
      <p:pic>
        <p:nvPicPr>
          <p:cNvPr id="485" name="Google Shape;485;p56"/>
          <p:cNvPicPr preferRelativeResize="0"/>
          <p:nvPr/>
        </p:nvPicPr>
        <p:blipFill>
          <a:blip r:embed="rId3">
            <a:alphaModFix/>
          </a:blip>
          <a:stretch>
            <a:fillRect/>
          </a:stretch>
        </p:blipFill>
        <p:spPr>
          <a:xfrm>
            <a:off x="4807188" y="1331863"/>
            <a:ext cx="4181475" cy="3381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492" name="Google Shape;492;p57"/>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Demonstration - UI Design</a:t>
            </a:r>
            <a:endParaRPr/>
          </a:p>
        </p:txBody>
      </p:sp>
      <p:sp>
        <p:nvSpPr>
          <p:cNvPr id="493" name="Google Shape;493;p57"/>
          <p:cNvSpPr txBox="1"/>
          <p:nvPr/>
        </p:nvSpPr>
        <p:spPr>
          <a:xfrm>
            <a:off x="3826650" y="2735525"/>
            <a:ext cx="4548900" cy="18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Want to work along? This demonstration follows:</a:t>
            </a:r>
            <a:endParaRPr/>
          </a:p>
          <a:p>
            <a:pPr indent="0" lvl="0" marL="0" rtl="0" algn="l">
              <a:spcBef>
                <a:spcPts val="0"/>
              </a:spcBef>
              <a:spcAft>
                <a:spcPts val="0"/>
              </a:spcAft>
              <a:buNone/>
            </a:pPr>
            <a:r>
              <a:rPr lang="sv-SE" u="sng">
                <a:solidFill>
                  <a:schemeClr val="hlink"/>
                </a:solidFill>
                <a:hlinkClick r:id="rId3"/>
              </a:rPr>
              <a:t>https://developer.android.com/training/basics/firstapp</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You will need to install Android Studio, at least one emulator, and download the sample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This demonstration follows sections:</a:t>
            </a:r>
            <a:endParaRPr/>
          </a:p>
          <a:p>
            <a:pPr indent="-317500" lvl="0" marL="457200" rtl="0" algn="l">
              <a:spcBef>
                <a:spcPts val="0"/>
              </a:spcBef>
              <a:spcAft>
                <a:spcPts val="0"/>
              </a:spcAft>
              <a:buSzPts val="1400"/>
              <a:buChar char="●"/>
            </a:pPr>
            <a:r>
              <a:rPr lang="sv-SE"/>
              <a:t>Build a simple user interface</a:t>
            </a:r>
            <a:endParaRPr/>
          </a:p>
          <a:p>
            <a:pPr indent="-317500" lvl="0" marL="457200" rtl="0" algn="l">
              <a:spcBef>
                <a:spcPts val="0"/>
              </a:spcBef>
              <a:spcAft>
                <a:spcPts val="0"/>
              </a:spcAft>
              <a:buSzPts val="1400"/>
              <a:buChar char="●"/>
            </a:pPr>
            <a:r>
              <a:rPr lang="sv-SE"/>
              <a:t>Start another activity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0" name="Google Shape;50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HTTP Requests - Volley Library</a:t>
            </a:r>
            <a:endParaRPr/>
          </a:p>
        </p:txBody>
      </p:sp>
      <p:pic>
        <p:nvPicPr>
          <p:cNvPr descr="Screen Shot 2018-10-07 at 19.23.35.png" id="501" name="Google Shape;501;p58"/>
          <p:cNvPicPr preferRelativeResize="0"/>
          <p:nvPr/>
        </p:nvPicPr>
        <p:blipFill rotWithShape="1">
          <a:blip r:embed="rId3">
            <a:alphaModFix/>
          </a:blip>
          <a:srcRect b="0" l="0" r="0" t="0"/>
          <a:stretch/>
        </p:blipFill>
        <p:spPr>
          <a:xfrm>
            <a:off x="116625" y="1353675"/>
            <a:ext cx="5348124" cy="3362400"/>
          </a:xfrm>
          <a:prstGeom prst="rect">
            <a:avLst/>
          </a:prstGeom>
          <a:noFill/>
          <a:ln>
            <a:noFill/>
          </a:ln>
        </p:spPr>
      </p:pic>
      <p:sp>
        <p:nvSpPr>
          <p:cNvPr id="502" name="Google Shape;502;p58"/>
          <p:cNvSpPr txBox="1"/>
          <p:nvPr>
            <p:ph idx="1" type="body"/>
          </p:nvPr>
        </p:nvSpPr>
        <p:spPr>
          <a:xfrm>
            <a:off x="5464744" y="1282400"/>
            <a:ext cx="32220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 </a:t>
            </a:r>
            <a:r>
              <a:rPr lang="sv-SE" sz="1800">
                <a:latin typeface="Consolas"/>
                <a:ea typeface="Consolas"/>
                <a:cs typeface="Consolas"/>
                <a:sym typeface="Consolas"/>
              </a:rPr>
              <a:t>RequestQueue</a:t>
            </a:r>
            <a:r>
              <a:rPr lang="sv-SE" sz="1800"/>
              <a:t> and pass </a:t>
            </a:r>
            <a:r>
              <a:rPr lang="sv-SE" sz="1800">
                <a:latin typeface="Consolas"/>
                <a:ea typeface="Consolas"/>
                <a:cs typeface="Consolas"/>
                <a:sym typeface="Consolas"/>
              </a:rPr>
              <a:t>Request </a:t>
            </a:r>
            <a:r>
              <a:rPr lang="sv-SE" sz="1800"/>
              <a:t>objects.</a:t>
            </a:r>
            <a:endParaRPr sz="1800"/>
          </a:p>
          <a:p>
            <a:pPr indent="-342900" lvl="0" marL="457200" rtl="0" algn="l">
              <a:spcBef>
                <a:spcPts val="0"/>
              </a:spcBef>
              <a:spcAft>
                <a:spcPts val="0"/>
              </a:spcAft>
              <a:buSzPts val="1800"/>
              <a:buChar char="•"/>
            </a:pPr>
            <a:r>
              <a:rPr lang="sv-SE" sz="1800"/>
              <a:t>Thread safe</a:t>
            </a:r>
            <a:endParaRPr sz="1800"/>
          </a:p>
          <a:p>
            <a:pPr indent="-342900" lvl="0" marL="457200" rtl="0" algn="l">
              <a:spcBef>
                <a:spcPts val="0"/>
              </a:spcBef>
              <a:spcAft>
                <a:spcPts val="0"/>
              </a:spcAft>
              <a:buSzPts val="1800"/>
              <a:buChar char="•"/>
            </a:pPr>
            <a:r>
              <a:rPr lang="sv-SE" sz="1800"/>
              <a:t>Requires INTERNET permission in manifest.</a:t>
            </a:r>
            <a:endParaRPr sz="1800"/>
          </a:p>
        </p:txBody>
      </p:sp>
      <p:sp>
        <p:nvSpPr>
          <p:cNvPr id="503" name="Google Shape;503;p58"/>
          <p:cNvSpPr txBox="1"/>
          <p:nvPr/>
        </p:nvSpPr>
        <p:spPr>
          <a:xfrm>
            <a:off x="2271911" y="4665592"/>
            <a:ext cx="6872100" cy="477900"/>
          </a:xfrm>
          <a:prstGeom prst="rect">
            <a:avLst/>
          </a:prstGeom>
          <a:solidFill>
            <a:srgbClr val="000000"/>
          </a:solid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sv-SE" sz="2000">
                <a:solidFill>
                  <a:srgbClr val="FFFFFF"/>
                </a:solidFill>
              </a:rPr>
              <a:t>https://developer.android.com/training/volley/simple#java</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0" name="Google Shape;510;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What’s Next?</a:t>
            </a:r>
            <a:endParaRPr/>
          </a:p>
        </p:txBody>
      </p:sp>
      <p:sp>
        <p:nvSpPr>
          <p:cNvPr id="511" name="Google Shape;511;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Wednesday: Android Supervision</a:t>
            </a:r>
            <a:endParaRPr/>
          </a:p>
          <a:p>
            <a:pPr indent="-393700" lvl="0" marL="457200" rtl="0" algn="l">
              <a:spcBef>
                <a:spcPts val="0"/>
              </a:spcBef>
              <a:spcAft>
                <a:spcPts val="0"/>
              </a:spcAft>
              <a:buSzPts val="2600"/>
              <a:buChar char="•"/>
            </a:pPr>
            <a:r>
              <a:rPr lang="sv-SE"/>
              <a:t>Thursday: More Android!</a:t>
            </a:r>
            <a:endParaRPr/>
          </a:p>
          <a:p>
            <a:pPr indent="-368300" lvl="1" marL="914400" rtl="0" algn="l">
              <a:spcBef>
                <a:spcPts val="0"/>
              </a:spcBef>
              <a:spcAft>
                <a:spcPts val="0"/>
              </a:spcAft>
              <a:buSzPts val="2200"/>
              <a:buChar char="•"/>
            </a:pPr>
            <a:r>
              <a:rPr lang="sv-SE"/>
              <a:t>Testing</a:t>
            </a:r>
            <a:endParaRPr/>
          </a:p>
          <a:p>
            <a:pPr indent="-368300" lvl="1" marL="914400" rtl="0" algn="l">
              <a:spcBef>
                <a:spcPts val="0"/>
              </a:spcBef>
              <a:spcAft>
                <a:spcPts val="0"/>
              </a:spcAft>
              <a:buSzPts val="2200"/>
              <a:buChar char="•"/>
            </a:pPr>
            <a:r>
              <a:rPr lang="sv-SE"/>
              <a:t>Profiling</a:t>
            </a:r>
            <a:endParaRPr/>
          </a:p>
          <a:p>
            <a:pPr indent="-368300" lvl="1" marL="914400" rtl="0" algn="l">
              <a:spcBef>
                <a:spcPts val="0"/>
              </a:spcBef>
              <a:spcAft>
                <a:spcPts val="0"/>
              </a:spcAft>
              <a:buSzPts val="2200"/>
              <a:buChar char="•"/>
            </a:pPr>
            <a:r>
              <a:rPr lang="sv-SE"/>
              <a:t>Processes and Threads</a:t>
            </a:r>
            <a:endParaRPr/>
          </a:p>
          <a:p>
            <a:pPr indent="-368300" lvl="1" marL="914400" rtl="0" algn="l">
              <a:spcBef>
                <a:spcPts val="0"/>
              </a:spcBef>
              <a:spcAft>
                <a:spcPts val="0"/>
              </a:spcAft>
              <a:buSzPts val="2200"/>
              <a:buChar char="•"/>
            </a:pPr>
            <a:r>
              <a:rPr lang="sv-SE"/>
              <a:t>Services</a:t>
            </a:r>
            <a:endParaRPr/>
          </a:p>
          <a:p>
            <a:pPr indent="-368300" lvl="1" marL="914400" rtl="0" algn="l">
              <a:spcBef>
                <a:spcPts val="0"/>
              </a:spcBef>
              <a:spcAft>
                <a:spcPts val="0"/>
              </a:spcAft>
              <a:buSzPts val="2200"/>
              <a:buChar char="•"/>
            </a:pPr>
            <a:r>
              <a:rPr lang="sv-SE"/>
              <a:t>Broadcast Receivers</a:t>
            </a:r>
            <a:endParaRPr/>
          </a:p>
          <a:p>
            <a:pPr indent="-368300" lvl="1" marL="914400" rtl="0" algn="l">
              <a:spcBef>
                <a:spcPts val="0"/>
              </a:spcBef>
              <a:spcAft>
                <a:spcPts val="0"/>
              </a:spcAft>
              <a:buSzPts val="2200"/>
              <a:buChar char="•"/>
            </a:pPr>
            <a:r>
              <a:rPr lang="sv-SE"/>
              <a:t>Content Providers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Differences from “Regular” Apps</a:t>
            </a:r>
            <a:endParaRPr/>
          </a:p>
        </p:txBody>
      </p:sp>
      <p:sp>
        <p:nvSpPr>
          <p:cNvPr id="104" name="Google Shape;10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Not strictly defined, but…</a:t>
            </a:r>
            <a:endParaRPr/>
          </a:p>
          <a:p>
            <a:pPr indent="-393700" lvl="0" marL="457200" rtl="0" algn="l">
              <a:spcBef>
                <a:spcPts val="0"/>
              </a:spcBef>
              <a:spcAft>
                <a:spcPts val="0"/>
              </a:spcAft>
              <a:buSzPts val="2600"/>
              <a:buChar char="•"/>
            </a:pPr>
            <a:r>
              <a:rPr lang="sv-SE"/>
              <a:t>Mobile apps must adapt to multiple devices.</a:t>
            </a:r>
            <a:endParaRPr/>
          </a:p>
          <a:p>
            <a:pPr indent="-368300" lvl="1" marL="914400" rtl="0" algn="l">
              <a:spcBef>
                <a:spcPts val="0"/>
              </a:spcBef>
              <a:spcAft>
                <a:spcPts val="0"/>
              </a:spcAft>
              <a:buSzPts val="2200"/>
              <a:buChar char="•"/>
            </a:pPr>
            <a:r>
              <a:rPr lang="sv-SE"/>
              <a:t>Different layouts for different screen sizes. </a:t>
            </a:r>
            <a:endParaRPr/>
          </a:p>
          <a:p>
            <a:pPr indent="-368300" lvl="1" marL="914400" rtl="0" algn="l">
              <a:spcBef>
                <a:spcPts val="0"/>
              </a:spcBef>
              <a:spcAft>
                <a:spcPts val="0"/>
              </a:spcAft>
              <a:buSzPts val="2200"/>
              <a:buChar char="•"/>
            </a:pPr>
            <a:r>
              <a:rPr lang="sv-SE"/>
              <a:t>Can enable/disable features based on hardware.</a:t>
            </a:r>
            <a:endParaRPr/>
          </a:p>
          <a:p>
            <a:pPr indent="-368300" lvl="1" marL="914400" rtl="0" algn="l">
              <a:spcBef>
                <a:spcPts val="0"/>
              </a:spcBef>
              <a:spcAft>
                <a:spcPts val="0"/>
              </a:spcAft>
              <a:buSzPts val="2200"/>
              <a:buChar char="•"/>
            </a:pPr>
            <a:r>
              <a:rPr lang="sv-SE"/>
              <a:t>Requires </a:t>
            </a:r>
            <a:r>
              <a:rPr lang="sv-SE"/>
              <a:t>more thought about design and UX.</a:t>
            </a:r>
            <a:endParaRPr/>
          </a:p>
        </p:txBody>
      </p:sp>
      <p:pic>
        <p:nvPicPr>
          <p:cNvPr id="105" name="Google Shape;105;p16"/>
          <p:cNvPicPr preferRelativeResize="0"/>
          <p:nvPr/>
        </p:nvPicPr>
        <p:blipFill>
          <a:blip r:embed="rId3">
            <a:alphaModFix/>
          </a:blip>
          <a:stretch>
            <a:fillRect/>
          </a:stretch>
        </p:blipFill>
        <p:spPr>
          <a:xfrm>
            <a:off x="257126" y="3186213"/>
            <a:ext cx="2306299" cy="1537150"/>
          </a:xfrm>
          <a:prstGeom prst="rect">
            <a:avLst/>
          </a:prstGeom>
          <a:noFill/>
          <a:ln>
            <a:noFill/>
          </a:ln>
        </p:spPr>
      </p:pic>
      <p:pic>
        <p:nvPicPr>
          <p:cNvPr id="106" name="Google Shape;106;p16"/>
          <p:cNvPicPr preferRelativeResize="0"/>
          <p:nvPr/>
        </p:nvPicPr>
        <p:blipFill>
          <a:blip r:embed="rId4">
            <a:alphaModFix/>
          </a:blip>
          <a:stretch>
            <a:fillRect/>
          </a:stretch>
        </p:blipFill>
        <p:spPr>
          <a:xfrm>
            <a:off x="3246626" y="3125200"/>
            <a:ext cx="2487500" cy="1659175"/>
          </a:xfrm>
          <a:prstGeom prst="rect">
            <a:avLst/>
          </a:prstGeom>
          <a:noFill/>
          <a:ln>
            <a:noFill/>
          </a:ln>
        </p:spPr>
      </p:pic>
      <p:pic>
        <p:nvPicPr>
          <p:cNvPr id="107" name="Google Shape;107;p16"/>
          <p:cNvPicPr preferRelativeResize="0"/>
          <p:nvPr/>
        </p:nvPicPr>
        <p:blipFill>
          <a:blip r:embed="rId5">
            <a:alphaModFix/>
          </a:blip>
          <a:stretch>
            <a:fillRect/>
          </a:stretch>
        </p:blipFill>
        <p:spPr>
          <a:xfrm>
            <a:off x="6269900" y="3154688"/>
            <a:ext cx="2133600" cy="16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4" name="Google Shape;114;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Differences from “Regular” Apps</a:t>
            </a:r>
            <a:endParaRPr/>
          </a:p>
        </p:txBody>
      </p:sp>
      <p:sp>
        <p:nvSpPr>
          <p:cNvPr id="115" name="Google Shape;115;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Apps are designed to form an ecosystem.</a:t>
            </a:r>
            <a:endParaRPr/>
          </a:p>
          <a:p>
            <a:pPr indent="-368300" lvl="1" marL="914400" rtl="0" algn="l">
              <a:spcBef>
                <a:spcPts val="0"/>
              </a:spcBef>
              <a:spcAft>
                <a:spcPts val="0"/>
              </a:spcAft>
              <a:buSzPts val="2200"/>
              <a:buChar char="•"/>
            </a:pPr>
            <a:r>
              <a:rPr lang="sv-SE"/>
              <a:t>Each app is a collection of components:</a:t>
            </a:r>
            <a:endParaRPr/>
          </a:p>
          <a:p>
            <a:pPr indent="-342900" lvl="2" marL="1371600" rtl="0" algn="l">
              <a:spcBef>
                <a:spcPts val="0"/>
              </a:spcBef>
              <a:spcAft>
                <a:spcPts val="0"/>
              </a:spcAft>
              <a:buSzPts val="1800"/>
              <a:buChar char="•"/>
            </a:pPr>
            <a:r>
              <a:rPr lang="sv-SE"/>
              <a:t>Activities provide a user interface.</a:t>
            </a:r>
            <a:endParaRPr/>
          </a:p>
          <a:p>
            <a:pPr indent="-330200" lvl="3" marL="1828800" rtl="0" algn="l">
              <a:spcBef>
                <a:spcPts val="0"/>
              </a:spcBef>
              <a:spcAft>
                <a:spcPts val="0"/>
              </a:spcAft>
              <a:buSzPts val="1600"/>
              <a:buChar char="•"/>
            </a:pPr>
            <a:r>
              <a:rPr lang="sv-SE"/>
              <a:t>The main activity starts when you tap the icon, but other apps can directly link to other “activities”.</a:t>
            </a:r>
            <a:endParaRPr/>
          </a:p>
          <a:p>
            <a:pPr indent="-342900" lvl="2" marL="1371600" rtl="0" algn="l">
              <a:spcBef>
                <a:spcPts val="0"/>
              </a:spcBef>
              <a:spcAft>
                <a:spcPts val="0"/>
              </a:spcAft>
              <a:buSzPts val="1800"/>
              <a:buChar char="•"/>
            </a:pPr>
            <a:r>
              <a:rPr lang="sv-SE"/>
              <a:t>Broadcast </a:t>
            </a:r>
            <a:r>
              <a:rPr lang="sv-SE"/>
              <a:t>receivers</a:t>
            </a:r>
            <a:r>
              <a:rPr lang="sv-SE"/>
              <a:t> and Services perform background tasks.</a:t>
            </a:r>
            <a:endParaRPr/>
          </a:p>
          <a:p>
            <a:pPr indent="-368300" lvl="1" marL="914400" rtl="0" algn="l">
              <a:spcBef>
                <a:spcPts val="0"/>
              </a:spcBef>
              <a:spcAft>
                <a:spcPts val="0"/>
              </a:spcAft>
              <a:buSzPts val="2200"/>
              <a:buChar char="•"/>
            </a:pPr>
            <a:r>
              <a:rPr lang="sv-SE"/>
              <a:t>Apps o</a:t>
            </a:r>
            <a:r>
              <a:rPr lang="sv-SE"/>
              <a:t>ften specialized for smaller tasks.</a:t>
            </a:r>
            <a:endParaRPr/>
          </a:p>
          <a:p>
            <a:pPr indent="-342900" lvl="2" marL="1371600" rtl="0" algn="l">
              <a:spcBef>
                <a:spcPts val="0"/>
              </a:spcBef>
              <a:spcAft>
                <a:spcPts val="0"/>
              </a:spcAft>
              <a:buSzPts val="1800"/>
              <a:buChar char="•"/>
            </a:pPr>
            <a:r>
              <a:rPr lang="sv-SE"/>
              <a:t>Purpose-built apps link to other apps for common features.</a:t>
            </a:r>
            <a:endParaRPr/>
          </a:p>
        </p:txBody>
      </p:sp>
      <p:pic>
        <p:nvPicPr>
          <p:cNvPr id="116" name="Google Shape;116;p17"/>
          <p:cNvPicPr preferRelativeResize="0"/>
          <p:nvPr/>
        </p:nvPicPr>
        <p:blipFill>
          <a:blip r:embed="rId3">
            <a:alphaModFix/>
          </a:blip>
          <a:stretch>
            <a:fillRect/>
          </a:stretch>
        </p:blipFill>
        <p:spPr>
          <a:xfrm>
            <a:off x="775850" y="3855225"/>
            <a:ext cx="2098600" cy="804950"/>
          </a:xfrm>
          <a:prstGeom prst="rect">
            <a:avLst/>
          </a:prstGeom>
          <a:noFill/>
          <a:ln>
            <a:noFill/>
          </a:ln>
        </p:spPr>
      </p:pic>
      <p:pic>
        <p:nvPicPr>
          <p:cNvPr id="117" name="Google Shape;117;p17"/>
          <p:cNvPicPr preferRelativeResize="0"/>
          <p:nvPr/>
        </p:nvPicPr>
        <p:blipFill>
          <a:blip r:embed="rId4">
            <a:alphaModFix/>
          </a:blip>
          <a:stretch>
            <a:fillRect/>
          </a:stretch>
        </p:blipFill>
        <p:spPr>
          <a:xfrm>
            <a:off x="6161375" y="3746363"/>
            <a:ext cx="1815451" cy="1022675"/>
          </a:xfrm>
          <a:prstGeom prst="rect">
            <a:avLst/>
          </a:prstGeom>
          <a:noFill/>
          <a:ln>
            <a:noFill/>
          </a:ln>
        </p:spPr>
      </p:pic>
      <p:pic>
        <p:nvPicPr>
          <p:cNvPr id="118" name="Google Shape;118;p17"/>
          <p:cNvPicPr preferRelativeResize="0"/>
          <p:nvPr/>
        </p:nvPicPr>
        <p:blipFill>
          <a:blip r:embed="rId5">
            <a:alphaModFix/>
          </a:blip>
          <a:stretch>
            <a:fillRect/>
          </a:stretch>
        </p:blipFill>
        <p:spPr>
          <a:xfrm>
            <a:off x="3577100" y="3656900"/>
            <a:ext cx="1781411" cy="1003275"/>
          </a:xfrm>
          <a:prstGeom prst="rect">
            <a:avLst/>
          </a:prstGeom>
          <a:noFill/>
          <a:ln>
            <a:noFill/>
          </a:ln>
        </p:spPr>
      </p:pic>
      <p:cxnSp>
        <p:nvCxnSpPr>
          <p:cNvPr id="119" name="Google Shape;119;p17"/>
          <p:cNvCxnSpPr>
            <a:stCxn id="116" idx="3"/>
            <a:endCxn id="118" idx="1"/>
          </p:cNvCxnSpPr>
          <p:nvPr/>
        </p:nvCxnSpPr>
        <p:spPr>
          <a:xfrm flipH="1" rot="10800000">
            <a:off x="2874450" y="4158400"/>
            <a:ext cx="702600" cy="99300"/>
          </a:xfrm>
          <a:prstGeom prst="straightConnector1">
            <a:avLst/>
          </a:prstGeom>
          <a:noFill/>
          <a:ln cap="flat" cmpd="sng" w="19050">
            <a:solidFill>
              <a:schemeClr val="dk2"/>
            </a:solidFill>
            <a:prstDash val="solid"/>
            <a:round/>
            <a:headEnd len="med" w="med" type="none"/>
            <a:tailEnd len="med" w="med" type="triangle"/>
          </a:ln>
        </p:spPr>
      </p:cxnSp>
      <p:cxnSp>
        <p:nvCxnSpPr>
          <p:cNvPr id="120" name="Google Shape;120;p17"/>
          <p:cNvCxnSpPr>
            <a:stCxn id="118" idx="3"/>
            <a:endCxn id="117" idx="1"/>
          </p:cNvCxnSpPr>
          <p:nvPr/>
        </p:nvCxnSpPr>
        <p:spPr>
          <a:xfrm>
            <a:off x="5358511" y="4158538"/>
            <a:ext cx="802800" cy="99300"/>
          </a:xfrm>
          <a:prstGeom prst="straightConnector1">
            <a:avLst/>
          </a:prstGeom>
          <a:noFill/>
          <a:ln cap="flat" cmpd="sng" w="19050">
            <a:solidFill>
              <a:schemeClr val="dk2"/>
            </a:solidFill>
            <a:prstDash val="solid"/>
            <a:round/>
            <a:headEnd len="med" w="med" type="none"/>
            <a:tailEnd len="med" w="med" type="triangle"/>
          </a:ln>
        </p:spPr>
      </p:cxnSp>
      <p:sp>
        <p:nvSpPr>
          <p:cNvPr id="121" name="Google Shape;121;p17"/>
          <p:cNvSpPr/>
          <p:nvPr/>
        </p:nvSpPr>
        <p:spPr>
          <a:xfrm>
            <a:off x="2878700" y="4521300"/>
            <a:ext cx="3293500" cy="356725"/>
          </a:xfrm>
          <a:custGeom>
            <a:rect b="b" l="l" r="r" t="t"/>
            <a:pathLst>
              <a:path extrusionOk="0" h="14269" w="131740">
                <a:moveTo>
                  <a:pt x="131740" y="3650"/>
                </a:moveTo>
                <a:lnTo>
                  <a:pt x="58072" y="14269"/>
                </a:lnTo>
                <a:lnTo>
                  <a:pt x="0" y="0"/>
                </a:lnTo>
              </a:path>
            </a:pathLst>
          </a:custGeom>
          <a:noFill/>
          <a:ln cap="flat" cmpd="sng" w="19050">
            <a:solidFill>
              <a:schemeClr val="dk2"/>
            </a:solidFill>
            <a:prstDash val="solid"/>
            <a:round/>
            <a:headEnd len="med" w="med" type="none"/>
            <a:tailEnd len="med" w="med" type="triangl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8" name="Google Shape;128;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a:t>
            </a:r>
            <a:endParaRPr/>
          </a:p>
        </p:txBody>
      </p:sp>
      <p:sp>
        <p:nvSpPr>
          <p:cNvPr id="129" name="Google Shape;129;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Most popular mobile operating system</a:t>
            </a:r>
            <a:endParaRPr/>
          </a:p>
          <a:p>
            <a:pPr indent="-368300" lvl="1" marL="914400" rtl="0" algn="l">
              <a:spcBef>
                <a:spcPts val="0"/>
              </a:spcBef>
              <a:spcAft>
                <a:spcPts val="0"/>
              </a:spcAft>
              <a:buSzPts val="2200"/>
              <a:buChar char="•"/>
            </a:pPr>
            <a:r>
              <a:rPr lang="sv-SE"/>
              <a:t>2.5 </a:t>
            </a:r>
            <a:r>
              <a:rPr b="1" lang="sv-SE"/>
              <a:t>billion</a:t>
            </a:r>
            <a:r>
              <a:rPr lang="sv-SE"/>
              <a:t> active devices</a:t>
            </a:r>
            <a:endParaRPr/>
          </a:p>
          <a:p>
            <a:pPr indent="-368300" lvl="1" marL="914400" rtl="0" algn="l">
              <a:spcBef>
                <a:spcPts val="0"/>
              </a:spcBef>
              <a:spcAft>
                <a:spcPts val="0"/>
              </a:spcAft>
              <a:buSzPts val="2200"/>
              <a:buChar char="•"/>
            </a:pPr>
            <a:r>
              <a:rPr lang="sv-SE"/>
              <a:t>Phones, tablets, watches, car displays, TVs, IoT devices, speakers, home automation, ...</a:t>
            </a:r>
            <a:endParaRPr/>
          </a:p>
          <a:p>
            <a:pPr indent="-393700" lvl="0" marL="457200" rtl="0" algn="l">
              <a:spcBef>
                <a:spcPts val="0"/>
              </a:spcBef>
              <a:spcAft>
                <a:spcPts val="0"/>
              </a:spcAft>
              <a:buSzPts val="2600"/>
              <a:buChar char="•"/>
            </a:pPr>
            <a:r>
              <a:rPr lang="sv-SE"/>
              <a:t>Apps written in Android SDK.</a:t>
            </a:r>
            <a:endParaRPr/>
          </a:p>
          <a:p>
            <a:pPr indent="-368300" lvl="1" marL="914400" rtl="0" algn="l">
              <a:spcBef>
                <a:spcPts val="0"/>
              </a:spcBef>
              <a:spcAft>
                <a:spcPts val="0"/>
              </a:spcAft>
              <a:buSzPts val="2200"/>
              <a:buChar char="•"/>
            </a:pPr>
            <a:r>
              <a:rPr lang="sv-SE"/>
              <a:t>Supports Java (this course), Kotlin, C++.</a:t>
            </a:r>
            <a:endParaRPr/>
          </a:p>
          <a:p>
            <a:pPr indent="-393700" lvl="0" marL="457200" rtl="0" algn="l">
              <a:spcBef>
                <a:spcPts val="0"/>
              </a:spcBef>
              <a:spcAft>
                <a:spcPts val="0"/>
              </a:spcAft>
              <a:buSzPts val="2600"/>
              <a:buChar char="•"/>
            </a:pPr>
            <a:r>
              <a:rPr lang="sv-SE"/>
              <a:t>Code, data, resources compiled into APK.</a:t>
            </a:r>
            <a:endParaRPr/>
          </a:p>
          <a:p>
            <a:pPr indent="-368300" lvl="1" marL="914400" rtl="0" algn="l">
              <a:spcBef>
                <a:spcPts val="0"/>
              </a:spcBef>
              <a:spcAft>
                <a:spcPts val="0"/>
              </a:spcAft>
              <a:buSzPts val="2200"/>
              <a:buChar char="•"/>
            </a:pPr>
            <a:r>
              <a:rPr lang="sv-SE"/>
              <a:t>Android Package</a:t>
            </a:r>
            <a:endParaRPr/>
          </a:p>
          <a:p>
            <a:pPr indent="-368300" lvl="1" marL="914400" rtl="0" algn="l">
              <a:spcBef>
                <a:spcPts val="0"/>
              </a:spcBef>
              <a:spcAft>
                <a:spcPts val="0"/>
              </a:spcAft>
              <a:buSzPts val="2200"/>
              <a:buChar char="•"/>
            </a:pPr>
            <a:r>
              <a:rPr lang="sv-SE"/>
              <a:t>Compiled into device-specific code and run in Android OS (Linux-based).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6" name="Google Shape;136;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Fundamentals</a:t>
            </a:r>
            <a:endParaRPr/>
          </a:p>
        </p:txBody>
      </p:sp>
      <p:sp>
        <p:nvSpPr>
          <p:cNvPr id="137" name="Google Shape;137;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Each app operates in a sandbox.</a:t>
            </a:r>
            <a:endParaRPr/>
          </a:p>
          <a:p>
            <a:pPr indent="-368300" lvl="1" marL="914400" rtl="0" algn="l">
              <a:spcBef>
                <a:spcPts val="0"/>
              </a:spcBef>
              <a:spcAft>
                <a:spcPts val="0"/>
              </a:spcAft>
              <a:buSzPts val="2200"/>
              <a:buChar char="•"/>
            </a:pPr>
            <a:r>
              <a:rPr lang="sv-SE"/>
              <a:t>Each app is a “user”. </a:t>
            </a:r>
            <a:endParaRPr/>
          </a:p>
          <a:p>
            <a:pPr indent="-368300" lvl="1" marL="914400" rtl="0" algn="l">
              <a:spcBef>
                <a:spcPts val="0"/>
              </a:spcBef>
              <a:spcAft>
                <a:spcPts val="0"/>
              </a:spcAft>
              <a:buSzPts val="2200"/>
              <a:buChar char="•"/>
            </a:pPr>
            <a:r>
              <a:rPr lang="sv-SE"/>
              <a:t>Only that app can access its files.</a:t>
            </a:r>
            <a:endParaRPr/>
          </a:p>
          <a:p>
            <a:pPr indent="-368300" lvl="1" marL="914400" rtl="0" algn="l">
              <a:spcBef>
                <a:spcPts val="0"/>
              </a:spcBef>
              <a:spcAft>
                <a:spcPts val="0"/>
              </a:spcAft>
              <a:buSzPts val="2200"/>
              <a:buChar char="•"/>
            </a:pPr>
            <a:r>
              <a:rPr lang="sv-SE"/>
              <a:t>Each app runs in its own virtual machine and process. </a:t>
            </a:r>
            <a:endParaRPr/>
          </a:p>
          <a:p>
            <a:pPr indent="-393700" lvl="0" marL="457200" rtl="0" algn="l">
              <a:spcBef>
                <a:spcPts val="0"/>
              </a:spcBef>
              <a:spcAft>
                <a:spcPts val="0"/>
              </a:spcAft>
              <a:buSzPts val="2600"/>
              <a:buChar char="•"/>
            </a:pPr>
            <a:r>
              <a:rPr lang="sv-SE"/>
              <a:t>Android implements “principle of least </a:t>
            </a:r>
            <a:r>
              <a:rPr lang="sv-SE"/>
              <a:t>privilege</a:t>
            </a:r>
            <a:r>
              <a:rPr lang="sv-SE"/>
              <a:t>”.</a:t>
            </a:r>
            <a:endParaRPr/>
          </a:p>
          <a:p>
            <a:pPr indent="-368300" lvl="1" marL="914400" rtl="0" algn="l">
              <a:spcBef>
                <a:spcPts val="0"/>
              </a:spcBef>
              <a:spcAft>
                <a:spcPts val="0"/>
              </a:spcAft>
              <a:buSzPts val="2200"/>
              <a:buChar char="•"/>
            </a:pPr>
            <a:r>
              <a:rPr lang="sv-SE"/>
              <a:t>Each app can access only components it requires.</a:t>
            </a:r>
            <a:endParaRPr/>
          </a:p>
          <a:p>
            <a:pPr indent="-368300" lvl="1" marL="914400" rtl="0" algn="l">
              <a:spcBef>
                <a:spcPts val="0"/>
              </a:spcBef>
              <a:spcAft>
                <a:spcPts val="0"/>
              </a:spcAft>
              <a:buSzPts val="2200"/>
              <a:buChar char="•"/>
            </a:pPr>
            <a:r>
              <a:rPr lang="sv-SE"/>
              <a:t>Users must grant access to location, camera, bluetooth, files,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4" name="Google Shape;144;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Versioning</a:t>
            </a:r>
            <a:endParaRPr/>
          </a:p>
        </p:txBody>
      </p:sp>
      <p:sp>
        <p:nvSpPr>
          <p:cNvPr id="145" name="Google Shape;145;p20"/>
          <p:cNvSpPr txBox="1"/>
          <p:nvPr>
            <p:ph idx="1" type="body"/>
          </p:nvPr>
        </p:nvSpPr>
        <p:spPr>
          <a:xfrm>
            <a:off x="468894" y="1282400"/>
            <a:ext cx="29889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Apps target a minimal “API level”. </a:t>
            </a:r>
            <a:endParaRPr sz="2200"/>
          </a:p>
          <a:p>
            <a:pPr indent="-368300" lvl="1" marL="914400" rtl="0" algn="l">
              <a:spcBef>
                <a:spcPts val="0"/>
              </a:spcBef>
              <a:spcAft>
                <a:spcPts val="0"/>
              </a:spcAft>
              <a:buSzPts val="2200"/>
              <a:buChar char="•"/>
            </a:pPr>
            <a:r>
              <a:rPr lang="sv-SE"/>
              <a:t>Defines available features.</a:t>
            </a:r>
            <a:endParaRPr/>
          </a:p>
          <a:p>
            <a:pPr indent="-368300" lvl="0" marL="457200" rtl="0" algn="l">
              <a:spcBef>
                <a:spcPts val="0"/>
              </a:spcBef>
              <a:spcAft>
                <a:spcPts val="0"/>
              </a:spcAft>
              <a:buSzPts val="2200"/>
              <a:buChar char="•"/>
            </a:pPr>
            <a:r>
              <a:rPr lang="sv-SE" sz="2200"/>
              <a:t>Apps must update compatibility or be disabled.</a:t>
            </a:r>
            <a:endParaRPr sz="2200"/>
          </a:p>
        </p:txBody>
      </p:sp>
      <p:pic>
        <p:nvPicPr>
          <p:cNvPr id="146" name="Google Shape;146;p20"/>
          <p:cNvPicPr preferRelativeResize="0"/>
          <p:nvPr/>
        </p:nvPicPr>
        <p:blipFill rotWithShape="1">
          <a:blip r:embed="rId3">
            <a:alphaModFix/>
          </a:blip>
          <a:srcRect b="0" l="0" r="0" t="0"/>
          <a:stretch/>
        </p:blipFill>
        <p:spPr>
          <a:xfrm>
            <a:off x="3625925" y="537175"/>
            <a:ext cx="5437666" cy="4321625"/>
          </a:xfrm>
          <a:prstGeom prst="rect">
            <a:avLst/>
          </a:prstGeom>
          <a:noFill/>
          <a:ln>
            <a:noFill/>
          </a:ln>
        </p:spPr>
      </p:pic>
      <p:pic>
        <p:nvPicPr>
          <p:cNvPr id="147" name="Google Shape;147;p20"/>
          <p:cNvPicPr preferRelativeResize="0"/>
          <p:nvPr/>
        </p:nvPicPr>
        <p:blipFill>
          <a:blip r:embed="rId4">
            <a:alphaModFix/>
          </a:blip>
          <a:stretch>
            <a:fillRect/>
          </a:stretch>
        </p:blipFill>
        <p:spPr>
          <a:xfrm>
            <a:off x="3625924" y="613999"/>
            <a:ext cx="5437676" cy="3551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
                                        <p:tgtEl>
                                          <p:spTgt spid="147"/>
                                        </p:tgtEl>
                                      </p:cBhvr>
                                    </p:animEffect>
                                  </p:childTnLst>
                                </p:cTn>
                              </p:par>
                              <p:par>
                                <p:cTn fill="hold" nodeType="withEffect" presetClass="exit" presetID="10" presetSubtype="0">
                                  <p:stCondLst>
                                    <p:cond delay="0"/>
                                  </p:stCondLst>
                                  <p:childTnLst>
                                    <p:animEffect filter="fade" transition="out">
                                      <p:cBhvr>
                                        <p:cTn dur="1"/>
                                        <p:tgtEl>
                                          <p:spTgt spid="146"/>
                                        </p:tgtEl>
                                      </p:cBhvr>
                                    </p:animEffect>
                                    <p:set>
                                      <p:cBhvr>
                                        <p:cTn dur="1"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